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34" r:id="rId2"/>
    <p:sldId id="335" r:id="rId3"/>
    <p:sldId id="361" r:id="rId4"/>
    <p:sldId id="386" r:id="rId5"/>
    <p:sldId id="388" r:id="rId6"/>
    <p:sldId id="429" r:id="rId7"/>
    <p:sldId id="392" r:id="rId8"/>
    <p:sldId id="441" r:id="rId9"/>
    <p:sldId id="437" r:id="rId10"/>
    <p:sldId id="390" r:id="rId11"/>
    <p:sldId id="435" r:id="rId12"/>
    <p:sldId id="404" r:id="rId13"/>
    <p:sldId id="438" r:id="rId14"/>
    <p:sldId id="427" r:id="rId15"/>
    <p:sldId id="432" r:id="rId16"/>
    <p:sldId id="442" r:id="rId17"/>
    <p:sldId id="436" r:id="rId18"/>
    <p:sldId id="421" r:id="rId19"/>
    <p:sldId id="446" r:id="rId20"/>
    <p:sldId id="447" r:id="rId21"/>
    <p:sldId id="439" r:id="rId22"/>
    <p:sldId id="419" r:id="rId23"/>
    <p:sldId id="448" r:id="rId24"/>
    <p:sldId id="443" r:id="rId25"/>
    <p:sldId id="417" r:id="rId26"/>
    <p:sldId id="409" r:id="rId27"/>
    <p:sldId id="444" r:id="rId28"/>
    <p:sldId id="399" r:id="rId29"/>
    <p:sldId id="445" r:id="rId30"/>
    <p:sldId id="420" r:id="rId31"/>
    <p:sldId id="430" r:id="rId32"/>
    <p:sldId id="431" r:id="rId33"/>
  </p:sldIdLst>
  <p:sldSz cx="9144000" cy="6858000" type="screen4x3"/>
  <p:notesSz cx="7053263" cy="9356725"/>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00"/>
    <a:srgbClr val="7F7F7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0216" autoAdjust="0"/>
  </p:normalViewPr>
  <p:slideViewPr>
    <p:cSldViewPr>
      <p:cViewPr>
        <p:scale>
          <a:sx n="73" d="100"/>
          <a:sy n="73" d="100"/>
        </p:scale>
        <p:origin x="-1914" y="-306"/>
      </p:cViewPr>
      <p:guideLst>
        <p:guide orient="horz" pos="2160"/>
        <p:guide pos="2880"/>
      </p:guideLst>
    </p:cSldViewPr>
  </p:slideViewPr>
  <p:outlineViewPr>
    <p:cViewPr>
      <p:scale>
        <a:sx n="33" d="100"/>
        <a:sy n="33" d="100"/>
      </p:scale>
      <p:origin x="0" y="203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1842" y="-84"/>
      </p:cViewPr>
      <p:guideLst>
        <p:guide orient="horz" pos="2947"/>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1" tIns="46881" rIns="93761" bIns="46881" rtlCol="0"/>
          <a:lstStyle>
            <a:lvl1pPr algn="l" fontAlgn="auto">
              <a:spcBef>
                <a:spcPts val="0"/>
              </a:spcBef>
              <a:spcAft>
                <a:spcPts val="0"/>
              </a:spcAft>
              <a:defRPr sz="1300" dirty="0">
                <a:latin typeface="+mn-lt"/>
              </a:defRPr>
            </a:lvl1pPr>
          </a:lstStyle>
          <a:p>
            <a:pPr>
              <a:defRPr/>
            </a:pPr>
            <a:endParaRPr lang="en-US"/>
          </a:p>
        </p:txBody>
      </p:sp>
      <p:sp>
        <p:nvSpPr>
          <p:cNvPr id="3" name="Date Placeholder 2"/>
          <p:cNvSpPr>
            <a:spLocks noGrp="1"/>
          </p:cNvSpPr>
          <p:nvPr>
            <p:ph type="dt" sz="quarter" idx="1"/>
          </p:nvPr>
        </p:nvSpPr>
        <p:spPr>
          <a:xfrm>
            <a:off x="3995217" y="0"/>
            <a:ext cx="3056414" cy="467836"/>
          </a:xfrm>
          <a:prstGeom prst="rect">
            <a:avLst/>
          </a:prstGeom>
        </p:spPr>
        <p:txBody>
          <a:bodyPr vert="horz" lIns="93761" tIns="46881" rIns="93761" bIns="46881" rtlCol="0"/>
          <a:lstStyle>
            <a:lvl1pPr algn="r" fontAlgn="auto">
              <a:spcBef>
                <a:spcPts val="0"/>
              </a:spcBef>
              <a:spcAft>
                <a:spcPts val="0"/>
              </a:spcAft>
              <a:defRPr sz="1300">
                <a:latin typeface="+mn-lt"/>
              </a:defRPr>
            </a:lvl1pPr>
          </a:lstStyle>
          <a:p>
            <a:pPr>
              <a:defRPr/>
            </a:pPr>
            <a:fld id="{D165F610-5D94-43BA-A4CE-223F2EFBCFC8}" type="datetimeFigureOut">
              <a:rPr lang="en-US"/>
              <a:pPr>
                <a:defRPr/>
              </a:pPr>
              <a:t>2/9/2015</a:t>
            </a:fld>
            <a:endParaRPr lang="en-US" dirty="0"/>
          </a:p>
        </p:txBody>
      </p:sp>
      <p:sp>
        <p:nvSpPr>
          <p:cNvPr id="4" name="Footer Placeholder 3"/>
          <p:cNvSpPr>
            <a:spLocks noGrp="1"/>
          </p:cNvSpPr>
          <p:nvPr>
            <p:ph type="ftr" sz="quarter" idx="2"/>
          </p:nvPr>
        </p:nvSpPr>
        <p:spPr>
          <a:xfrm>
            <a:off x="0" y="8887265"/>
            <a:ext cx="3056414" cy="467836"/>
          </a:xfrm>
          <a:prstGeom prst="rect">
            <a:avLst/>
          </a:prstGeom>
        </p:spPr>
        <p:txBody>
          <a:bodyPr vert="horz" lIns="93761" tIns="46881" rIns="93761" bIns="46881" rtlCol="0" anchor="b"/>
          <a:lstStyle>
            <a:lvl1pPr algn="l" fontAlgn="auto">
              <a:spcBef>
                <a:spcPts val="0"/>
              </a:spcBef>
              <a:spcAft>
                <a:spcPts val="0"/>
              </a:spcAft>
              <a:defRPr sz="1300" dirty="0">
                <a:latin typeface="+mn-lt"/>
              </a:defRPr>
            </a:lvl1pPr>
          </a:lstStyle>
          <a:p>
            <a:pPr>
              <a:defRPr/>
            </a:pPr>
            <a:endParaRPr lang="en-US"/>
          </a:p>
        </p:txBody>
      </p:sp>
      <p:sp>
        <p:nvSpPr>
          <p:cNvPr id="5" name="Slide Number Placeholder 4"/>
          <p:cNvSpPr>
            <a:spLocks noGrp="1"/>
          </p:cNvSpPr>
          <p:nvPr>
            <p:ph type="sldNum" sz="quarter" idx="3"/>
          </p:nvPr>
        </p:nvSpPr>
        <p:spPr>
          <a:xfrm>
            <a:off x="3995217" y="8887265"/>
            <a:ext cx="3056414" cy="467836"/>
          </a:xfrm>
          <a:prstGeom prst="rect">
            <a:avLst/>
          </a:prstGeom>
        </p:spPr>
        <p:txBody>
          <a:bodyPr vert="horz" wrap="square" lIns="93761" tIns="46881" rIns="93761" bIns="46881" numCol="1" anchor="b" anchorCtr="0" compatLnSpc="1">
            <a:prstTxWarp prst="textNoShape">
              <a:avLst/>
            </a:prstTxWarp>
          </a:bodyPr>
          <a:lstStyle>
            <a:lvl1pPr algn="r">
              <a:defRPr sz="1300">
                <a:latin typeface="Calibri" panose="020F0502020204030204" pitchFamily="34" charset="0"/>
              </a:defRPr>
            </a:lvl1pPr>
          </a:lstStyle>
          <a:p>
            <a:fld id="{EA168BE9-95B6-4899-BF47-CDF1E3B60627}" type="slidenum">
              <a:rPr lang="en-US"/>
              <a:pPr/>
              <a:t>‹#›</a:t>
            </a:fld>
            <a:endParaRPr lang="en-US"/>
          </a:p>
        </p:txBody>
      </p:sp>
    </p:spTree>
    <p:extLst>
      <p:ext uri="{BB962C8B-B14F-4D97-AF65-F5344CB8AC3E}">
        <p14:creationId xmlns:p14="http://schemas.microsoft.com/office/powerpoint/2010/main" val="297709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1" tIns="46881" rIns="93761" bIns="46881" rtlCol="0"/>
          <a:lstStyle>
            <a:lvl1pPr algn="l">
              <a:defRPr sz="1300" dirty="0">
                <a:latin typeface="Arial" charset="0"/>
              </a:defRPr>
            </a:lvl1pPr>
          </a:lstStyle>
          <a:p>
            <a:pPr>
              <a:defRPr/>
            </a:pPr>
            <a:endParaRPr lang="en-US"/>
          </a:p>
        </p:txBody>
      </p:sp>
      <p:sp>
        <p:nvSpPr>
          <p:cNvPr id="3" name="Date Placeholder 2"/>
          <p:cNvSpPr>
            <a:spLocks noGrp="1"/>
          </p:cNvSpPr>
          <p:nvPr>
            <p:ph type="dt" idx="1"/>
          </p:nvPr>
        </p:nvSpPr>
        <p:spPr>
          <a:xfrm>
            <a:off x="3995217" y="0"/>
            <a:ext cx="3056414" cy="467836"/>
          </a:xfrm>
          <a:prstGeom prst="rect">
            <a:avLst/>
          </a:prstGeom>
        </p:spPr>
        <p:txBody>
          <a:bodyPr vert="horz" lIns="93761" tIns="46881" rIns="93761" bIns="46881" rtlCol="0"/>
          <a:lstStyle>
            <a:lvl1pPr algn="r">
              <a:defRPr sz="1300">
                <a:latin typeface="Arial" charset="0"/>
              </a:defRPr>
            </a:lvl1pPr>
          </a:lstStyle>
          <a:p>
            <a:pPr>
              <a:defRPr/>
            </a:pPr>
            <a:fld id="{1CC27DD0-F924-4354-A74F-E55C271A52BC}" type="datetimeFigureOut">
              <a:rPr lang="en-US"/>
              <a:pPr>
                <a:defRPr/>
              </a:pPr>
              <a:t>2/9/2015</a:t>
            </a:fld>
            <a:endParaRPr lang="en-US" dirty="0"/>
          </a:p>
        </p:txBody>
      </p:sp>
      <p:sp>
        <p:nvSpPr>
          <p:cNvPr id="4" name="Slide Image Placeholder 3"/>
          <p:cNvSpPr>
            <a:spLocks noGrp="1" noRot="1" noChangeAspect="1"/>
          </p:cNvSpPr>
          <p:nvPr>
            <p:ph type="sldImg" idx="2"/>
          </p:nvPr>
        </p:nvSpPr>
        <p:spPr>
          <a:xfrm>
            <a:off x="1187450" y="701675"/>
            <a:ext cx="4678363" cy="3509963"/>
          </a:xfrm>
          <a:prstGeom prst="rect">
            <a:avLst/>
          </a:prstGeom>
          <a:noFill/>
          <a:ln w="12700">
            <a:solidFill>
              <a:prstClr val="black"/>
            </a:solidFill>
          </a:ln>
        </p:spPr>
        <p:txBody>
          <a:bodyPr vert="horz" lIns="93761" tIns="46881" rIns="93761" bIns="46881" rtlCol="0" anchor="ctr"/>
          <a:lstStyle/>
          <a:p>
            <a:pPr lvl="0"/>
            <a:endParaRPr lang="en-US" noProof="0" dirty="0"/>
          </a:p>
        </p:txBody>
      </p:sp>
      <p:sp>
        <p:nvSpPr>
          <p:cNvPr id="5" name="Notes Placeholder 4"/>
          <p:cNvSpPr>
            <a:spLocks noGrp="1"/>
          </p:cNvSpPr>
          <p:nvPr>
            <p:ph type="body" sz="quarter" idx="3"/>
          </p:nvPr>
        </p:nvSpPr>
        <p:spPr>
          <a:xfrm>
            <a:off x="705327" y="4444445"/>
            <a:ext cx="5642610" cy="4210526"/>
          </a:xfrm>
          <a:prstGeom prst="rect">
            <a:avLst/>
          </a:prstGeom>
        </p:spPr>
        <p:txBody>
          <a:bodyPr vert="horz" lIns="93761" tIns="46881" rIns="93761" bIns="4688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87265"/>
            <a:ext cx="3056414" cy="467836"/>
          </a:xfrm>
          <a:prstGeom prst="rect">
            <a:avLst/>
          </a:prstGeom>
        </p:spPr>
        <p:txBody>
          <a:bodyPr vert="horz" lIns="93761" tIns="46881" rIns="93761" bIns="46881" rtlCol="0" anchor="b"/>
          <a:lstStyle>
            <a:lvl1pPr algn="l">
              <a:defRPr sz="1300" dirty="0">
                <a:latin typeface="Arial" charset="0"/>
              </a:defRPr>
            </a:lvl1pPr>
          </a:lstStyle>
          <a:p>
            <a:pPr>
              <a:defRPr/>
            </a:pPr>
            <a:endParaRPr lang="en-US"/>
          </a:p>
        </p:txBody>
      </p:sp>
      <p:sp>
        <p:nvSpPr>
          <p:cNvPr id="7" name="Slide Number Placeholder 6"/>
          <p:cNvSpPr>
            <a:spLocks noGrp="1"/>
          </p:cNvSpPr>
          <p:nvPr>
            <p:ph type="sldNum" sz="quarter" idx="5"/>
          </p:nvPr>
        </p:nvSpPr>
        <p:spPr>
          <a:xfrm>
            <a:off x="3995217" y="8887265"/>
            <a:ext cx="3056414" cy="467836"/>
          </a:xfrm>
          <a:prstGeom prst="rect">
            <a:avLst/>
          </a:prstGeom>
        </p:spPr>
        <p:txBody>
          <a:bodyPr vert="horz" wrap="square" lIns="93761" tIns="46881" rIns="93761" bIns="46881" numCol="1" anchor="b" anchorCtr="0" compatLnSpc="1">
            <a:prstTxWarp prst="textNoShape">
              <a:avLst/>
            </a:prstTxWarp>
          </a:bodyPr>
          <a:lstStyle>
            <a:lvl1pPr algn="r">
              <a:defRPr sz="1300"/>
            </a:lvl1pPr>
          </a:lstStyle>
          <a:p>
            <a:fld id="{79F0305A-BADB-4049-BE46-AF5FCF7EA195}" type="slidenum">
              <a:rPr lang="en-US"/>
              <a:pPr/>
              <a:t>‹#›</a:t>
            </a:fld>
            <a:endParaRPr lang="en-US"/>
          </a:p>
        </p:txBody>
      </p:sp>
    </p:spTree>
    <p:extLst>
      <p:ext uri="{BB962C8B-B14F-4D97-AF65-F5344CB8AC3E}">
        <p14:creationId xmlns:p14="http://schemas.microsoft.com/office/powerpoint/2010/main" val="3622942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403" indent="-234403">
              <a:buAutoNum type="arabicParenR"/>
            </a:pPr>
            <a:r>
              <a:rPr lang="en-US" dirty="0" smtClean="0"/>
              <a:t>Thank</a:t>
            </a:r>
            <a:r>
              <a:rPr lang="en-US" baseline="0" dirty="0" smtClean="0"/>
              <a:t> you Brad for the introduction</a:t>
            </a:r>
          </a:p>
          <a:p>
            <a:pPr marL="234403" indent="-234403">
              <a:buAutoNum type="arabicParenR"/>
            </a:pPr>
            <a:r>
              <a:rPr lang="en-US" baseline="0" dirty="0" smtClean="0"/>
              <a:t>I am going to present results from two separate studies we conducted in the basin from 2012 through 2014</a:t>
            </a:r>
            <a:endParaRPr lang="en-US" dirty="0"/>
          </a:p>
        </p:txBody>
      </p:sp>
      <p:sp>
        <p:nvSpPr>
          <p:cNvPr id="4" name="Slide Number Placeholder 3"/>
          <p:cNvSpPr>
            <a:spLocks noGrp="1"/>
          </p:cNvSpPr>
          <p:nvPr>
            <p:ph type="sldNum" sz="quarter" idx="10"/>
          </p:nvPr>
        </p:nvSpPr>
        <p:spPr/>
        <p:txBody>
          <a:bodyPr/>
          <a:lstStyle/>
          <a:p>
            <a:fld id="{79F0305A-BADB-4049-BE46-AF5FCF7EA195}" type="slidenum">
              <a:rPr lang="en-US" smtClean="0"/>
              <a:pPr/>
              <a:t>1</a:t>
            </a:fld>
            <a:endParaRPr lang="en-US"/>
          </a:p>
        </p:txBody>
      </p:sp>
    </p:spTree>
    <p:extLst>
      <p:ext uri="{BB962C8B-B14F-4D97-AF65-F5344CB8AC3E}">
        <p14:creationId xmlns:p14="http://schemas.microsoft.com/office/powerpoint/2010/main" val="248765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403" indent="-234403">
              <a:buAutoNum type="arabicParenR"/>
            </a:pPr>
            <a:r>
              <a:rPr lang="en-US" dirty="0" smtClean="0"/>
              <a:t>This table provides </a:t>
            </a:r>
            <a:r>
              <a:rPr lang="en-US" dirty="0" err="1" smtClean="0"/>
              <a:t>kelting</a:t>
            </a:r>
            <a:r>
              <a:rPr lang="en-US" dirty="0" smtClean="0"/>
              <a:t> data.</a:t>
            </a:r>
          </a:p>
          <a:p>
            <a:pPr marL="234403" indent="-234403">
              <a:buAutoNum type="arabicParenR"/>
            </a:pPr>
            <a:r>
              <a:rPr lang="en-US" dirty="0" smtClean="0"/>
              <a:t>These</a:t>
            </a:r>
            <a:r>
              <a:rPr lang="en-US" baseline="0" dirty="0" smtClean="0"/>
              <a:t> columns provide return frequencies, these columns provide </a:t>
            </a:r>
            <a:r>
              <a:rPr lang="en-US" baseline="0" dirty="0" err="1" smtClean="0"/>
              <a:t>kelting</a:t>
            </a:r>
            <a:r>
              <a:rPr lang="en-US" baseline="0" dirty="0" smtClean="0"/>
              <a:t> frequencies, the third group of columns indicate the </a:t>
            </a:r>
            <a:r>
              <a:rPr lang="en-US" baseline="0" dirty="0" err="1" smtClean="0"/>
              <a:t>kelting</a:t>
            </a:r>
            <a:r>
              <a:rPr lang="en-US" baseline="0" dirty="0" smtClean="0"/>
              <a:t> rate</a:t>
            </a:r>
          </a:p>
          <a:p>
            <a:pPr marL="234403" indent="-234403">
              <a:buAutoNum type="arabicParenR"/>
            </a:pPr>
            <a:r>
              <a:rPr lang="en-US" baseline="0" dirty="0" smtClean="0"/>
              <a:t>The final column shows the </a:t>
            </a:r>
            <a:r>
              <a:rPr lang="en-US" baseline="0" dirty="0" err="1" smtClean="0"/>
              <a:t>kelting</a:t>
            </a:r>
            <a:r>
              <a:rPr lang="en-US" baseline="0" dirty="0" smtClean="0"/>
              <a:t> rate across all years</a:t>
            </a:r>
          </a:p>
          <a:p>
            <a:pPr marL="234403" indent="-234403">
              <a:buAutoNum type="arabicParenR"/>
            </a:pPr>
            <a:r>
              <a:rPr lang="en-US" baseline="0" dirty="0" smtClean="0"/>
              <a:t>Basin-wide rates were similar among years, while rates were variable among populations and across years within populations         </a:t>
            </a:r>
            <a:endParaRPr lang="en-US" dirty="0"/>
          </a:p>
        </p:txBody>
      </p:sp>
      <p:sp>
        <p:nvSpPr>
          <p:cNvPr id="4" name="Slide Number Placeholder 3"/>
          <p:cNvSpPr>
            <a:spLocks noGrp="1"/>
          </p:cNvSpPr>
          <p:nvPr>
            <p:ph type="sldNum" sz="quarter" idx="10"/>
          </p:nvPr>
        </p:nvSpPr>
        <p:spPr/>
        <p:txBody>
          <a:bodyPr/>
          <a:lstStyle/>
          <a:p>
            <a:fld id="{79F0305A-BADB-4049-BE46-AF5FCF7EA195}" type="slidenum">
              <a:rPr lang="en-US" smtClean="0"/>
              <a:pPr/>
              <a:t>10</a:t>
            </a:fld>
            <a:endParaRPr lang="en-US"/>
          </a:p>
        </p:txBody>
      </p:sp>
    </p:spTree>
    <p:extLst>
      <p:ext uri="{BB962C8B-B14F-4D97-AF65-F5344CB8AC3E}">
        <p14:creationId xmlns:p14="http://schemas.microsoft.com/office/powerpoint/2010/main" val="4131898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1742" indent="-221742">
              <a:buAutoNum type="arabicParenR"/>
            </a:pPr>
            <a:r>
              <a:rPr lang="en-US" dirty="0" smtClean="0"/>
              <a:t>mid-date of tributary residence on the horizontal axis</a:t>
            </a:r>
          </a:p>
          <a:p>
            <a:pPr marL="221742" indent="-221742">
              <a:buAutoNum type="arabicParenR"/>
            </a:pPr>
            <a:r>
              <a:rPr lang="en-US" dirty="0" smtClean="0"/>
              <a:t>Mean</a:t>
            </a:r>
            <a:r>
              <a:rPr lang="en-US" baseline="0" dirty="0" smtClean="0"/>
              <a:t> residence time in days on the vertical axis</a:t>
            </a:r>
          </a:p>
          <a:p>
            <a:pPr marL="221742" indent="-221742">
              <a:buAutoNum type="arabicParenR"/>
            </a:pPr>
            <a:r>
              <a:rPr lang="en-US" baseline="0" dirty="0" smtClean="0"/>
              <a:t>These data indicate a few things:</a:t>
            </a:r>
          </a:p>
          <a:p>
            <a:pPr marL="221742" indent="-221742">
              <a:buAutoNum type="arabicParenR"/>
            </a:pPr>
            <a:r>
              <a:rPr lang="en-US" baseline="0" dirty="0" smtClean="0"/>
              <a:t>First, the duration in the tributaries is variable. The duration of time spent in a tributary is important for thinking about potential interactions between winter and summer steelhead.</a:t>
            </a:r>
          </a:p>
          <a:p>
            <a:pPr marL="221742" indent="-221742">
              <a:buAutoNum type="arabicParenR"/>
            </a:pPr>
            <a:r>
              <a:rPr lang="en-US" baseline="0" dirty="0" smtClean="0"/>
              <a:t>Long time in a tributary increases potential for interaction with non-native summer steelhead</a:t>
            </a:r>
          </a:p>
          <a:p>
            <a:pPr marL="221742" indent="-221742">
              <a:buAutoNum type="arabicParenR"/>
            </a:pPr>
            <a:r>
              <a:rPr lang="en-US" baseline="0" dirty="0" smtClean="0"/>
              <a:t>Second, these data provide information on spawn timing, generally occurring from March through June, with most occurring in April.</a:t>
            </a:r>
          </a:p>
          <a:p>
            <a:pPr marL="221742" indent="-221742">
              <a:buAutoNum type="arabicParen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9F0305A-BADB-4049-BE46-AF5FCF7EA195}" type="slidenum">
              <a:rPr lang="en-US" smtClean="0"/>
              <a:pPr/>
              <a:t>11</a:t>
            </a:fld>
            <a:endParaRPr lang="en-US"/>
          </a:p>
        </p:txBody>
      </p:sp>
    </p:spTree>
    <p:extLst>
      <p:ext uri="{BB962C8B-B14F-4D97-AF65-F5344CB8AC3E}">
        <p14:creationId xmlns:p14="http://schemas.microsoft.com/office/powerpoint/2010/main" val="4223232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403" indent="-234403">
              <a:buAutoNum type="arabicParenR"/>
            </a:pPr>
            <a:r>
              <a:rPr lang="en-US" dirty="0" smtClean="0"/>
              <a:t>Scales from</a:t>
            </a:r>
            <a:r>
              <a:rPr lang="en-US" baseline="0" dirty="0" smtClean="0"/>
              <a:t> tagged winter steelhead were used to gain life history data</a:t>
            </a:r>
          </a:p>
          <a:p>
            <a:pPr marL="234403" indent="-234403">
              <a:buAutoNum type="arabicParenR"/>
            </a:pPr>
            <a:r>
              <a:rPr lang="en-US" baseline="0" dirty="0" smtClean="0"/>
              <a:t>Scale analyses of fish tagged in 2012 and 2013 were completed by Oregon Department of Fish and Wild staff at the Fish Life History Analysis Project lab</a:t>
            </a:r>
          </a:p>
          <a:p>
            <a:pPr marL="234403" indent="-234403">
              <a:buAutoNum type="arabicParenR"/>
            </a:pPr>
            <a:r>
              <a:rPr lang="en-US" baseline="0" dirty="0" smtClean="0"/>
              <a:t>This figure shows the frequencies of the 14 different life history types identified through scale analysis</a:t>
            </a:r>
          </a:p>
          <a:p>
            <a:pPr marL="234403" indent="-234403">
              <a:buAutoNum type="arabicParenR"/>
            </a:pPr>
            <a:r>
              <a:rPr lang="en-US" baseline="0" dirty="0" smtClean="0"/>
              <a:t>The most common life history was fish that spent two years in freshwater and two years in the </a:t>
            </a:r>
            <a:r>
              <a:rPr lang="en-US" baseline="0" dirty="0" err="1" smtClean="0"/>
              <a:t>ocea</a:t>
            </a:r>
            <a:endParaRPr lang="en-US" baseline="0" dirty="0" smtClean="0"/>
          </a:p>
          <a:p>
            <a:pPr marL="234403" indent="-234403">
              <a:buAutoNum type="arabicParenR"/>
            </a:pPr>
            <a:r>
              <a:rPr lang="en-US" baseline="0" dirty="0" smtClean="0"/>
              <a:t>4</a:t>
            </a:r>
            <a:r>
              <a:rPr lang="en-US" baseline="30000" dirty="0" smtClean="0"/>
              <a:t>th</a:t>
            </a:r>
            <a:r>
              <a:rPr lang="en-US" baseline="0" dirty="0" smtClean="0"/>
              <a:t> most common was</a:t>
            </a:r>
          </a:p>
          <a:p>
            <a:pPr marL="234403" indent="-234403">
              <a:buAutoNum type="arabicParenR"/>
            </a:pPr>
            <a:endParaRPr lang="en-US" baseline="0" dirty="0" smtClean="0"/>
          </a:p>
          <a:p>
            <a:pPr marL="234403" indent="-234403">
              <a:buAutoNum type="arabicParenR"/>
            </a:pPr>
            <a:endParaRPr lang="en-US" baseline="0" dirty="0" smtClean="0"/>
          </a:p>
          <a:p>
            <a:r>
              <a:rPr lang="en-US" baseline="0" dirty="0" smtClean="0"/>
              <a:t>Be more specific about the life history types and slide</a:t>
            </a:r>
          </a:p>
          <a:p>
            <a:pPr marL="234403" indent="-234403">
              <a:buAutoNum type="arabicParenR"/>
            </a:pP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9F0305A-BADB-4049-BE46-AF5FCF7EA195}" type="slidenum">
              <a:rPr lang="en-US" smtClean="0"/>
              <a:pPr/>
              <a:t>12</a:t>
            </a:fld>
            <a:endParaRPr lang="en-US"/>
          </a:p>
        </p:txBody>
      </p:sp>
    </p:spTree>
    <p:extLst>
      <p:ext uri="{BB962C8B-B14F-4D97-AF65-F5344CB8AC3E}">
        <p14:creationId xmlns:p14="http://schemas.microsoft.com/office/powerpoint/2010/main" val="3168336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403" indent="-234403">
              <a:buAutoNum type="arabicParenR"/>
            </a:pPr>
            <a:r>
              <a:rPr lang="en-US" dirty="0" smtClean="0"/>
              <a:t>The</a:t>
            </a:r>
            <a:r>
              <a:rPr lang="en-US" baseline="0" dirty="0" smtClean="0"/>
              <a:t> figure on the left shows </a:t>
            </a:r>
            <a:r>
              <a:rPr lang="en-US" baseline="0" dirty="0" err="1" smtClean="0"/>
              <a:t>iteroparity</a:t>
            </a:r>
            <a:r>
              <a:rPr lang="en-US" baseline="0" dirty="0" smtClean="0"/>
              <a:t> rates of winter steelhead. Both study years are combined</a:t>
            </a:r>
          </a:p>
          <a:p>
            <a:pPr marL="234403" indent="-234403" defTabSz="886968">
              <a:buFontTx/>
              <a:buAutoNum type="arabicParenR"/>
              <a:defRPr/>
            </a:pPr>
            <a:r>
              <a:rPr lang="en-US" dirty="0" smtClean="0"/>
              <a:t>8% in 2012, 13% in 2013, so there does appear to be some inter-annual</a:t>
            </a:r>
            <a:r>
              <a:rPr lang="en-US" baseline="0" dirty="0" smtClean="0"/>
              <a:t> variability</a:t>
            </a:r>
            <a:endParaRPr lang="en-US" dirty="0" smtClean="0"/>
          </a:p>
          <a:p>
            <a:pPr marL="234403" indent="-234403">
              <a:buAutoNum type="arabicParenR"/>
            </a:pPr>
            <a:endParaRPr lang="en-US" baseline="0" dirty="0" smtClean="0"/>
          </a:p>
        </p:txBody>
      </p:sp>
      <p:sp>
        <p:nvSpPr>
          <p:cNvPr id="4" name="Slide Number Placeholder 3"/>
          <p:cNvSpPr>
            <a:spLocks noGrp="1"/>
          </p:cNvSpPr>
          <p:nvPr>
            <p:ph type="sldNum" sz="quarter" idx="10"/>
          </p:nvPr>
        </p:nvSpPr>
        <p:spPr/>
        <p:txBody>
          <a:bodyPr/>
          <a:lstStyle/>
          <a:p>
            <a:fld id="{79F0305A-BADB-4049-BE46-AF5FCF7EA195}" type="slidenum">
              <a:rPr lang="en-US" smtClean="0"/>
              <a:pPr/>
              <a:t>13</a:t>
            </a:fld>
            <a:endParaRPr lang="en-US"/>
          </a:p>
        </p:txBody>
      </p:sp>
    </p:spTree>
    <p:extLst>
      <p:ext uri="{BB962C8B-B14F-4D97-AF65-F5344CB8AC3E}">
        <p14:creationId xmlns:p14="http://schemas.microsoft.com/office/powerpoint/2010/main" val="2667934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403" indent="-234403">
              <a:buAutoNum type="arabicParenR"/>
            </a:pPr>
            <a:r>
              <a:rPr lang="en-US" dirty="0" smtClean="0"/>
              <a:t>The</a:t>
            </a:r>
            <a:r>
              <a:rPr lang="en-US" baseline="0" dirty="0" smtClean="0"/>
              <a:t> remainder of the presentation will focus on summer steelhead</a:t>
            </a:r>
          </a:p>
          <a:p>
            <a:pPr marL="234403" indent="-234403">
              <a:buAutoNum type="arabicParenR"/>
            </a:pPr>
            <a:r>
              <a:rPr lang="en-US" baseline="0" dirty="0" smtClean="0"/>
              <a:t>Tagged approximately 200 fish in 2012 and 2014 and then 250 summers in 2013. </a:t>
            </a:r>
          </a:p>
          <a:p>
            <a:endParaRPr lang="en-US" baseline="0" dirty="0" smtClean="0"/>
          </a:p>
          <a:p>
            <a:endParaRPr lang="en-US" baseline="0" dirty="0" smtClean="0"/>
          </a:p>
          <a:p>
            <a:r>
              <a:rPr lang="en-US" baseline="0" dirty="0" smtClean="0"/>
              <a:t>LARGER TEXT</a:t>
            </a:r>
          </a:p>
        </p:txBody>
      </p:sp>
      <p:sp>
        <p:nvSpPr>
          <p:cNvPr id="4" name="Slide Number Placeholder 3"/>
          <p:cNvSpPr>
            <a:spLocks noGrp="1"/>
          </p:cNvSpPr>
          <p:nvPr>
            <p:ph type="sldNum" sz="quarter" idx="10"/>
          </p:nvPr>
        </p:nvSpPr>
        <p:spPr/>
        <p:txBody>
          <a:bodyPr/>
          <a:lstStyle/>
          <a:p>
            <a:fld id="{79F0305A-BADB-4049-BE46-AF5FCF7EA195}" type="slidenum">
              <a:rPr lang="en-US" smtClean="0"/>
              <a:pPr/>
              <a:t>14</a:t>
            </a:fld>
            <a:endParaRPr lang="en-US"/>
          </a:p>
        </p:txBody>
      </p:sp>
    </p:spTree>
    <p:extLst>
      <p:ext uri="{BB962C8B-B14F-4D97-AF65-F5344CB8AC3E}">
        <p14:creationId xmlns:p14="http://schemas.microsoft.com/office/powerpoint/2010/main" val="3336687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Date is on the horizontal axis and year on the vertical axis. The three study years are highlighted</a:t>
            </a:r>
            <a:endParaRPr lang="en-US" dirty="0" smtClean="0"/>
          </a:p>
          <a:p>
            <a:r>
              <a:rPr lang="en-US" dirty="0" smtClean="0"/>
              <a:t>2) Run timing appears</a:t>
            </a:r>
            <a:r>
              <a:rPr lang="en-US" baseline="0" dirty="0" smtClean="0"/>
              <a:t> to be less variable for summer steelhead than winter steelhead</a:t>
            </a:r>
          </a:p>
          <a:p>
            <a:r>
              <a:rPr lang="en-US" baseline="0" dirty="0" smtClean="0"/>
              <a:t>3) Median generally occurs in the fish two weeks of June. </a:t>
            </a:r>
          </a:p>
          <a:p>
            <a:endParaRPr lang="en-US" dirty="0" smtClean="0"/>
          </a:p>
          <a:p>
            <a:endParaRPr lang="en-US" dirty="0" smtClean="0"/>
          </a:p>
          <a:p>
            <a:r>
              <a:rPr lang="en-US" dirty="0" smtClean="0"/>
              <a:t>Be more clear</a:t>
            </a:r>
            <a:r>
              <a:rPr lang="en-US" baseline="0" dirty="0" smtClean="0"/>
              <a:t> or effective in the transition between winter and summer steelhead data</a:t>
            </a:r>
            <a:endParaRPr lang="en-US" dirty="0"/>
          </a:p>
        </p:txBody>
      </p:sp>
      <p:sp>
        <p:nvSpPr>
          <p:cNvPr id="4" name="Slide Number Placeholder 3"/>
          <p:cNvSpPr>
            <a:spLocks noGrp="1"/>
          </p:cNvSpPr>
          <p:nvPr>
            <p:ph type="sldNum" sz="quarter" idx="10"/>
          </p:nvPr>
        </p:nvSpPr>
        <p:spPr/>
        <p:txBody>
          <a:bodyPr/>
          <a:lstStyle/>
          <a:p>
            <a:fld id="{79F0305A-BADB-4049-BE46-AF5FCF7EA195}" type="slidenum">
              <a:rPr lang="en-US" smtClean="0"/>
              <a:pPr/>
              <a:t>15</a:t>
            </a:fld>
            <a:endParaRPr lang="en-US"/>
          </a:p>
        </p:txBody>
      </p:sp>
    </p:spTree>
    <p:extLst>
      <p:ext uri="{BB962C8B-B14F-4D97-AF65-F5344CB8AC3E}">
        <p14:creationId xmlns:p14="http://schemas.microsoft.com/office/powerpoint/2010/main" val="2428188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This figure</a:t>
            </a:r>
            <a:r>
              <a:rPr lang="en-US" baseline="0" dirty="0" smtClean="0"/>
              <a:t> shows escapement of summers, with the tributaries along the horizontal axis and mean along the vertical axis. For summers, the last detection is used as the escapement metric</a:t>
            </a:r>
            <a:endParaRPr lang="en-US" dirty="0" smtClean="0"/>
          </a:p>
          <a:p>
            <a:r>
              <a:rPr lang="en-US" dirty="0" smtClean="0"/>
              <a:t>2) M</a:t>
            </a:r>
            <a:r>
              <a:rPr lang="en-US" baseline="0" dirty="0" smtClean="0"/>
              <a:t>ost summers escape to the S. Santiam, followed by the Middle Fork and the McKenzie River. </a:t>
            </a:r>
            <a:endParaRPr lang="en-US" dirty="0" smtClean="0"/>
          </a:p>
          <a:p>
            <a:endParaRPr lang="en-US" dirty="0" smtClean="0"/>
          </a:p>
          <a:p>
            <a:r>
              <a:rPr lang="en-US" dirty="0" smtClean="0"/>
              <a:t>CHANGE</a:t>
            </a:r>
            <a:r>
              <a:rPr lang="en-US" baseline="0" dirty="0" smtClean="0"/>
              <a:t> FIGURE – REMOVE SANTIAM</a:t>
            </a:r>
            <a:endParaRPr lang="en-US" dirty="0"/>
          </a:p>
        </p:txBody>
      </p:sp>
      <p:sp>
        <p:nvSpPr>
          <p:cNvPr id="4" name="Slide Number Placeholder 3"/>
          <p:cNvSpPr>
            <a:spLocks noGrp="1"/>
          </p:cNvSpPr>
          <p:nvPr>
            <p:ph type="sldNum" sz="quarter" idx="10"/>
          </p:nvPr>
        </p:nvSpPr>
        <p:spPr/>
        <p:txBody>
          <a:bodyPr/>
          <a:lstStyle/>
          <a:p>
            <a:fld id="{79F0305A-BADB-4049-BE46-AF5FCF7EA195}" type="slidenum">
              <a:rPr lang="en-US" smtClean="0"/>
              <a:pPr/>
              <a:t>16</a:t>
            </a:fld>
            <a:endParaRPr lang="en-US"/>
          </a:p>
        </p:txBody>
      </p:sp>
    </p:spTree>
    <p:extLst>
      <p:ext uri="{BB962C8B-B14F-4D97-AF65-F5344CB8AC3E}">
        <p14:creationId xmlns:p14="http://schemas.microsoft.com/office/powerpoint/2010/main" val="2162442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403" indent="-234403">
              <a:buAutoNum type="arabicParenR"/>
            </a:pPr>
            <a:r>
              <a:rPr lang="en-US" dirty="0" smtClean="0"/>
              <a:t>All summer steelhead radio-tags</a:t>
            </a:r>
            <a:r>
              <a:rPr lang="en-US" baseline="0" dirty="0" smtClean="0"/>
              <a:t> are reward tags, offering a $25 reward for return of the tag along with the associated harvest information</a:t>
            </a:r>
          </a:p>
          <a:p>
            <a:pPr marL="234403" indent="-234403">
              <a:buAutoNum type="arabicParenR"/>
            </a:pPr>
            <a:r>
              <a:rPr lang="en-US" baseline="0" dirty="0" smtClean="0"/>
              <a:t>Angler recaptures were highest in the S. Santiam, </a:t>
            </a:r>
            <a:r>
              <a:rPr lang="en-US" baseline="0" dirty="0" err="1" smtClean="0"/>
              <a:t>Mckenzie</a:t>
            </a:r>
            <a:r>
              <a:rPr lang="en-US" baseline="0" dirty="0" smtClean="0"/>
              <a:t>, and </a:t>
            </a:r>
            <a:r>
              <a:rPr lang="en-US" baseline="0" dirty="0" err="1" smtClean="0"/>
              <a:t>Middlefork</a:t>
            </a:r>
            <a:r>
              <a:rPr lang="en-US" baseline="0" dirty="0" smtClean="0"/>
              <a:t>. Hatchery recaptures are highest at the Foster Fish Facility</a:t>
            </a:r>
            <a:endParaRPr lang="en-US" dirty="0"/>
          </a:p>
        </p:txBody>
      </p:sp>
      <p:sp>
        <p:nvSpPr>
          <p:cNvPr id="4" name="Slide Number Placeholder 3"/>
          <p:cNvSpPr>
            <a:spLocks noGrp="1"/>
          </p:cNvSpPr>
          <p:nvPr>
            <p:ph type="sldNum" sz="quarter" idx="10"/>
          </p:nvPr>
        </p:nvSpPr>
        <p:spPr/>
        <p:txBody>
          <a:bodyPr/>
          <a:lstStyle/>
          <a:p>
            <a:fld id="{79F0305A-BADB-4049-BE46-AF5FCF7EA195}" type="slidenum">
              <a:rPr lang="en-US" smtClean="0"/>
              <a:pPr/>
              <a:t>17</a:t>
            </a:fld>
            <a:endParaRPr lang="en-US"/>
          </a:p>
        </p:txBody>
      </p:sp>
    </p:spTree>
    <p:extLst>
      <p:ext uri="{BB962C8B-B14F-4D97-AF65-F5344CB8AC3E}">
        <p14:creationId xmlns:p14="http://schemas.microsoft.com/office/powerpoint/2010/main" val="1232713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403" indent="-234403">
              <a:buAutoNum type="arabicParenR"/>
            </a:pPr>
            <a:r>
              <a:rPr lang="en-US" dirty="0" smtClean="0"/>
              <a:t>Looking at steelhead escapement to west side and east side tributaries, we see that a small number of winter steelhead but no summer steelhead return to west</a:t>
            </a:r>
            <a:r>
              <a:rPr lang="en-US" baseline="0" dirty="0" smtClean="0"/>
              <a:t> side tributaries</a:t>
            </a:r>
          </a:p>
          <a:p>
            <a:pPr marL="234403" indent="-234403">
              <a:buAutoNum type="arabicParenR"/>
            </a:pPr>
            <a:r>
              <a:rPr lang="en-US" baseline="0" dirty="0" smtClean="0"/>
              <a:t>These figures indicate that there appears to be some spatial overlap between winter and summer steelhead in the west side tributaries</a:t>
            </a:r>
          </a:p>
          <a:p>
            <a:pPr marL="234403" indent="-234403">
              <a:buAutoNum type="arabicParenR"/>
            </a:pPr>
            <a:r>
              <a:rPr lang="en-US" baseline="0" dirty="0" smtClean="0"/>
              <a:t>Important to note is the fact that winter steelhead return to the Middle Fork, outside of the Upper Willamette winter steelhead distinct population segment</a:t>
            </a:r>
            <a:endParaRPr lang="en-US" dirty="0"/>
          </a:p>
        </p:txBody>
      </p:sp>
      <p:sp>
        <p:nvSpPr>
          <p:cNvPr id="4" name="Slide Number Placeholder 3"/>
          <p:cNvSpPr>
            <a:spLocks noGrp="1"/>
          </p:cNvSpPr>
          <p:nvPr>
            <p:ph type="sldNum" sz="quarter" idx="10"/>
          </p:nvPr>
        </p:nvSpPr>
        <p:spPr/>
        <p:txBody>
          <a:bodyPr/>
          <a:lstStyle/>
          <a:p>
            <a:fld id="{79F0305A-BADB-4049-BE46-AF5FCF7EA195}" type="slidenum">
              <a:rPr lang="en-US" smtClean="0"/>
              <a:pPr/>
              <a:t>18</a:t>
            </a:fld>
            <a:endParaRPr lang="en-US"/>
          </a:p>
        </p:txBody>
      </p:sp>
    </p:spTree>
    <p:extLst>
      <p:ext uri="{BB962C8B-B14F-4D97-AF65-F5344CB8AC3E}">
        <p14:creationId xmlns:p14="http://schemas.microsoft.com/office/powerpoint/2010/main" val="1216701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0305A-BADB-4049-BE46-AF5FCF7EA195}" type="slidenum">
              <a:rPr lang="en-US" smtClean="0"/>
              <a:pPr/>
              <a:t>19</a:t>
            </a:fld>
            <a:endParaRPr lang="en-US"/>
          </a:p>
        </p:txBody>
      </p:sp>
    </p:spTree>
    <p:extLst>
      <p:ext uri="{BB962C8B-B14F-4D97-AF65-F5344CB8AC3E}">
        <p14:creationId xmlns:p14="http://schemas.microsoft.com/office/powerpoint/2010/main" val="3012867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403" indent="-234403">
              <a:buAutoNum type="arabicParenR"/>
            </a:pPr>
            <a:r>
              <a:rPr lang="en-US" baseline="0" dirty="0" smtClean="0"/>
              <a:t>The main portion of the presentation will focus on results from a adult winter and summer steelhead tagging effort at Willamette Falls Dam during the three study years.</a:t>
            </a:r>
          </a:p>
          <a:p>
            <a:pPr marL="234403" indent="-234403">
              <a:buAutoNum type="arabicParenR"/>
            </a:pPr>
            <a:r>
              <a:rPr lang="en-US" baseline="0" dirty="0" smtClean="0"/>
              <a:t>The main goal was to … </a:t>
            </a:r>
          </a:p>
          <a:p>
            <a:pPr marL="234403" indent="-234403">
              <a:buAutoNum type="arabicParenR"/>
            </a:pPr>
            <a:endParaRPr lang="en-US" baseline="0" dirty="0" smtClean="0"/>
          </a:p>
          <a:p>
            <a:pPr marL="234403" indent="-234403">
              <a:buAutoNum type="arabicParenR"/>
            </a:pPr>
            <a:r>
              <a:rPr lang="en-US" baseline="0" dirty="0" smtClean="0"/>
              <a:t>Results from the second project will be towards the end of the presentation. This project involved radio-tagging adult summer steelhead at Foster and Dexter Dams and then recycling these fish in the S Santiam and the Middle Fork </a:t>
            </a:r>
            <a:r>
              <a:rPr lang="en-US" baseline="0" dirty="0" err="1" smtClean="0"/>
              <a:t>Willammette</a:t>
            </a:r>
            <a:endParaRPr lang="en-US" baseline="0" dirty="0" smtClean="0"/>
          </a:p>
        </p:txBody>
      </p:sp>
      <p:sp>
        <p:nvSpPr>
          <p:cNvPr id="4" name="Slide Number Placeholder 3"/>
          <p:cNvSpPr>
            <a:spLocks noGrp="1"/>
          </p:cNvSpPr>
          <p:nvPr>
            <p:ph type="sldNum" sz="quarter" idx="10"/>
          </p:nvPr>
        </p:nvSpPr>
        <p:spPr/>
        <p:txBody>
          <a:bodyPr/>
          <a:lstStyle/>
          <a:p>
            <a:fld id="{79F0305A-BADB-4049-BE46-AF5FCF7EA195}" type="slidenum">
              <a:rPr lang="en-US" smtClean="0"/>
              <a:pPr/>
              <a:t>2</a:t>
            </a:fld>
            <a:endParaRPr lang="en-US"/>
          </a:p>
        </p:txBody>
      </p:sp>
    </p:spTree>
    <p:extLst>
      <p:ext uri="{BB962C8B-B14F-4D97-AF65-F5344CB8AC3E}">
        <p14:creationId xmlns:p14="http://schemas.microsoft.com/office/powerpoint/2010/main" val="3785947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0305A-BADB-4049-BE46-AF5FCF7EA195}" type="slidenum">
              <a:rPr lang="en-US" smtClean="0"/>
              <a:pPr/>
              <a:t>20</a:t>
            </a:fld>
            <a:endParaRPr lang="en-US"/>
          </a:p>
        </p:txBody>
      </p:sp>
    </p:spTree>
    <p:extLst>
      <p:ext uri="{BB962C8B-B14F-4D97-AF65-F5344CB8AC3E}">
        <p14:creationId xmlns:p14="http://schemas.microsoft.com/office/powerpoint/2010/main" val="2249980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403" indent="-234403">
              <a:buAutoNum type="arabicParenR"/>
            </a:pPr>
            <a:r>
              <a:rPr lang="en-US" dirty="0" smtClean="0"/>
              <a:t>One of the objectives of the project was to document winter and summer</a:t>
            </a:r>
            <a:r>
              <a:rPr lang="en-US" baseline="0" dirty="0" smtClean="0"/>
              <a:t> steelhead spatial and temporal overlap</a:t>
            </a:r>
          </a:p>
          <a:p>
            <a:pPr marL="234403" indent="-234403">
              <a:buAutoNum type="arabicParenR"/>
            </a:pPr>
            <a:r>
              <a:rPr lang="en-US" dirty="0" smtClean="0"/>
              <a:t>Here we have the return</a:t>
            </a:r>
            <a:r>
              <a:rPr lang="en-US" baseline="0" dirty="0" smtClean="0"/>
              <a:t> frequencies of two groups containing runs that could have spawned together.</a:t>
            </a:r>
          </a:p>
          <a:p>
            <a:pPr marL="234403" indent="-234403">
              <a:buAutoNum type="arabicParenR"/>
            </a:pPr>
            <a:r>
              <a:rPr lang="en-US" baseline="0" dirty="0" smtClean="0"/>
              <a:t>On the left we have 2012 summers and 2013 winters and on the right we have 2013 summers and 2014 winters</a:t>
            </a:r>
          </a:p>
          <a:p>
            <a:pPr marL="234403" indent="-234403">
              <a:buAutoNum type="arabicParenR"/>
            </a:pPr>
            <a:r>
              <a:rPr lang="en-US" baseline="0" dirty="0" smtClean="0"/>
              <a:t>There is some coarse spatial overlap between winters and summers</a:t>
            </a:r>
            <a:endParaRPr lang="en-US" dirty="0" smtClean="0"/>
          </a:p>
          <a:p>
            <a:endParaRPr lang="en-US" dirty="0" smtClean="0"/>
          </a:p>
          <a:p>
            <a:endParaRPr lang="en-US" dirty="0" smtClean="0"/>
          </a:p>
          <a:p>
            <a:r>
              <a:rPr lang="en-US" dirty="0" smtClean="0"/>
              <a:t>CHANGE</a:t>
            </a:r>
            <a:r>
              <a:rPr lang="en-US" baseline="0" dirty="0" smtClean="0"/>
              <a:t> FREQUENCIES TO #</a:t>
            </a:r>
            <a:endParaRPr lang="en-US" dirty="0"/>
          </a:p>
        </p:txBody>
      </p:sp>
      <p:sp>
        <p:nvSpPr>
          <p:cNvPr id="4" name="Slide Number Placeholder 3"/>
          <p:cNvSpPr>
            <a:spLocks noGrp="1"/>
          </p:cNvSpPr>
          <p:nvPr>
            <p:ph type="sldNum" sz="quarter" idx="10"/>
          </p:nvPr>
        </p:nvSpPr>
        <p:spPr/>
        <p:txBody>
          <a:bodyPr/>
          <a:lstStyle/>
          <a:p>
            <a:fld id="{79F0305A-BADB-4049-BE46-AF5FCF7EA195}" type="slidenum">
              <a:rPr lang="en-US" smtClean="0"/>
              <a:pPr/>
              <a:t>21</a:t>
            </a:fld>
            <a:endParaRPr lang="en-US"/>
          </a:p>
        </p:txBody>
      </p:sp>
    </p:spTree>
    <p:extLst>
      <p:ext uri="{BB962C8B-B14F-4D97-AF65-F5344CB8AC3E}">
        <p14:creationId xmlns:p14="http://schemas.microsoft.com/office/powerpoint/2010/main" val="3735474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1742" indent="-221742">
              <a:buAutoNum type="arabicParenR"/>
            </a:pPr>
            <a:r>
              <a:rPr lang="en-US" dirty="0" smtClean="0"/>
              <a:t>In this top figure, we have box plots showing</a:t>
            </a:r>
            <a:r>
              <a:rPr lang="en-US" baseline="0" dirty="0" smtClean="0"/>
              <a:t> two different behaviors</a:t>
            </a:r>
          </a:p>
          <a:p>
            <a:pPr marL="221742" indent="-221742">
              <a:buAutoNum type="arabicParenR"/>
            </a:pPr>
            <a:r>
              <a:rPr lang="en-US" dirty="0" smtClean="0"/>
              <a:t>We have the timing</a:t>
            </a:r>
            <a:r>
              <a:rPr lang="en-US" baseline="0" dirty="0" smtClean="0"/>
              <a:t> of tributary entry for winter steelhead and the timing of tributary exit for summers steelhead</a:t>
            </a:r>
            <a:endParaRPr lang="en-US" dirty="0" smtClean="0"/>
          </a:p>
          <a:p>
            <a:r>
              <a:rPr lang="en-US" dirty="0" smtClean="0"/>
              <a:t>3)  Looking at </a:t>
            </a:r>
            <a:r>
              <a:rPr lang="en-US" baseline="0" dirty="0" smtClean="0"/>
              <a:t>data from N and S Santiam Rivers, we have modest evidence for temporal overlap but we have no evidence of temporal overlap in the Middle Fork.</a:t>
            </a:r>
          </a:p>
          <a:p>
            <a:r>
              <a:rPr lang="en-US" baseline="0" dirty="0" smtClean="0"/>
              <a:t>4) The small n’s for summer </a:t>
            </a:r>
            <a:r>
              <a:rPr lang="en-US" baseline="0" dirty="0" err="1" smtClean="0"/>
              <a:t>kelts</a:t>
            </a:r>
            <a:r>
              <a:rPr lang="en-US" baseline="0" dirty="0" smtClean="0"/>
              <a:t> limits this analysis</a:t>
            </a:r>
          </a:p>
          <a:p>
            <a:endParaRPr lang="en-US" baseline="0" dirty="0" smtClean="0"/>
          </a:p>
          <a:p>
            <a:r>
              <a:rPr lang="en-US" baseline="0" dirty="0" smtClean="0"/>
              <a:t>Intermingling might not be properly represented, so really hit that home. </a:t>
            </a:r>
            <a:endParaRPr lang="en-US" dirty="0"/>
          </a:p>
        </p:txBody>
      </p:sp>
      <p:sp>
        <p:nvSpPr>
          <p:cNvPr id="4" name="Slide Number Placeholder 3"/>
          <p:cNvSpPr>
            <a:spLocks noGrp="1"/>
          </p:cNvSpPr>
          <p:nvPr>
            <p:ph type="sldNum" sz="quarter" idx="10"/>
          </p:nvPr>
        </p:nvSpPr>
        <p:spPr/>
        <p:txBody>
          <a:bodyPr/>
          <a:lstStyle/>
          <a:p>
            <a:fld id="{79F0305A-BADB-4049-BE46-AF5FCF7EA195}" type="slidenum">
              <a:rPr lang="en-US" smtClean="0"/>
              <a:pPr/>
              <a:t>22</a:t>
            </a:fld>
            <a:endParaRPr lang="en-US"/>
          </a:p>
        </p:txBody>
      </p:sp>
    </p:spTree>
    <p:extLst>
      <p:ext uri="{BB962C8B-B14F-4D97-AF65-F5344CB8AC3E}">
        <p14:creationId xmlns:p14="http://schemas.microsoft.com/office/powerpoint/2010/main" val="1735721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1742" indent="-221742">
              <a:buAutoNum type="arabicParenR"/>
            </a:pPr>
            <a:r>
              <a:rPr lang="en-US" dirty="0" smtClean="0"/>
              <a:t>I am going to show a few slides</a:t>
            </a:r>
            <a:r>
              <a:rPr lang="en-US" baseline="0" dirty="0" smtClean="0"/>
              <a:t> with results from the steelhead recycling project that we conducted from 2012 through 2014</a:t>
            </a:r>
          </a:p>
          <a:p>
            <a:pPr marL="221742" indent="-221742">
              <a:buAutoNum type="arabicParenR"/>
            </a:pPr>
            <a:r>
              <a:rPr lang="en-US" baseline="0" dirty="0" smtClean="0"/>
              <a:t>Summer steelhead were radio-tagged at Foster and Dexter Dams and then released downstream </a:t>
            </a:r>
          </a:p>
          <a:p>
            <a:pPr marL="221742" indent="-221742">
              <a:buAutoNum type="arabicParenR"/>
            </a:pPr>
            <a:r>
              <a:rPr lang="en-US" baseline="0" dirty="0" smtClean="0"/>
              <a:t>Fish tagged at Dexter were released directly into the Dexter tailrace</a:t>
            </a:r>
          </a:p>
          <a:p>
            <a:pPr marL="221742" indent="-221742">
              <a:buAutoNum type="arabicParenR"/>
            </a:pPr>
            <a:r>
              <a:rPr lang="en-US" baseline="0" dirty="0" smtClean="0"/>
              <a:t>Fish tagged at Foster were released at the county park in Waterloo and at the Pleasant Valley Road boat ramp during all years of the study</a:t>
            </a:r>
          </a:p>
          <a:p>
            <a:pPr marL="221742" indent="-221742">
              <a:buAutoNum type="arabicParenR"/>
            </a:pPr>
            <a:r>
              <a:rPr lang="en-US" baseline="0" dirty="0" smtClean="0"/>
              <a:t>In 2013 fish were released near Wiley Creek and in 2014 fish were also released directly into the Foster tailrace</a:t>
            </a:r>
            <a:endParaRPr lang="en-US" dirty="0"/>
          </a:p>
        </p:txBody>
      </p:sp>
      <p:sp>
        <p:nvSpPr>
          <p:cNvPr id="4" name="Slide Number Placeholder 3"/>
          <p:cNvSpPr>
            <a:spLocks noGrp="1"/>
          </p:cNvSpPr>
          <p:nvPr>
            <p:ph type="sldNum" sz="quarter" idx="10"/>
          </p:nvPr>
        </p:nvSpPr>
        <p:spPr/>
        <p:txBody>
          <a:bodyPr/>
          <a:lstStyle/>
          <a:p>
            <a:fld id="{79F0305A-BADB-4049-BE46-AF5FCF7EA195}" type="slidenum">
              <a:rPr lang="en-US" smtClean="0"/>
              <a:pPr/>
              <a:t>24</a:t>
            </a:fld>
            <a:endParaRPr lang="en-US"/>
          </a:p>
        </p:txBody>
      </p:sp>
    </p:spTree>
    <p:extLst>
      <p:ext uri="{BB962C8B-B14F-4D97-AF65-F5344CB8AC3E}">
        <p14:creationId xmlns:p14="http://schemas.microsoft.com/office/powerpoint/2010/main" val="879855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403" indent="-234403">
              <a:buAutoNum type="arabicParenR"/>
            </a:pPr>
            <a:r>
              <a:rPr lang="en-US" dirty="0" smtClean="0"/>
              <a:t>As part of this</a:t>
            </a:r>
            <a:r>
              <a:rPr lang="en-US" baseline="0" dirty="0" smtClean="0"/>
              <a:t> project, we also radio-tagged summer steelhead that were recycled below both Foster and Dexter Dams</a:t>
            </a:r>
          </a:p>
          <a:p>
            <a:pPr marL="234403" indent="-234403">
              <a:buAutoNum type="arabicParenR"/>
            </a:pPr>
            <a:r>
              <a:rPr lang="en-US" baseline="0" dirty="0" smtClean="0"/>
              <a:t>Call out colors of bars</a:t>
            </a:r>
          </a:p>
          <a:p>
            <a:pPr marL="234403" indent="-234403">
              <a:buAutoNum type="arabicParenR"/>
            </a:pPr>
            <a:r>
              <a:rPr lang="en-US" baseline="0" dirty="0" smtClean="0"/>
              <a:t>8.8% were reported recaptured by anglers and roughly 30% were recaptured at the Foster Fish Facility</a:t>
            </a:r>
          </a:p>
          <a:p>
            <a:pPr marL="234403" indent="-234403">
              <a:buAutoNum type="arabicParenR"/>
            </a:pPr>
            <a:r>
              <a:rPr lang="en-US" baseline="0" dirty="0" smtClean="0"/>
              <a:t>Ten percent exited the S. Santiam</a:t>
            </a:r>
          </a:p>
          <a:p>
            <a:pPr marL="234403" indent="-234403">
              <a:buAutoNum type="arabicParenR"/>
            </a:pPr>
            <a:r>
              <a:rPr lang="en-US" baseline="0" dirty="0" smtClean="0"/>
              <a:t>In both 2013 and 2014 fish released closer to Foster were recaptured at higher rates than fish released further downstream.</a:t>
            </a:r>
          </a:p>
          <a:p>
            <a:pPr marL="234403" indent="-234403">
              <a:buAutoNum type="arabicParenR"/>
            </a:pPr>
            <a:r>
              <a:rPr lang="en-US" baseline="0" dirty="0" smtClean="0"/>
              <a:t>Perhaps most importantly, approximately 60% of recycled fish over the course of the study remained in the system . Some most likely died, some were harvested but not reported, and some could have spawned with winter steelhead</a:t>
            </a:r>
          </a:p>
          <a:p>
            <a:pPr marL="234403" indent="-234403">
              <a:buAutoNum type="arabicParenR"/>
            </a:pPr>
            <a:endParaRPr lang="en-US" baseline="0" dirty="0" smtClean="0"/>
          </a:p>
          <a:p>
            <a:pPr marL="234403" indent="-234403">
              <a:buAutoNum type="arabicParenR"/>
            </a:pPr>
            <a:endParaRPr lang="en-US" baseline="0" dirty="0" smtClean="0"/>
          </a:p>
          <a:p>
            <a:r>
              <a:rPr lang="en-US" baseline="0" dirty="0" smtClean="0"/>
              <a:t>Discuss that the concentration of angler effort is at areas of tailrace</a:t>
            </a:r>
            <a:endParaRPr lang="en-US" dirty="0"/>
          </a:p>
        </p:txBody>
      </p:sp>
      <p:sp>
        <p:nvSpPr>
          <p:cNvPr id="4" name="Slide Number Placeholder 3"/>
          <p:cNvSpPr>
            <a:spLocks noGrp="1"/>
          </p:cNvSpPr>
          <p:nvPr>
            <p:ph type="sldNum" sz="quarter" idx="10"/>
          </p:nvPr>
        </p:nvSpPr>
        <p:spPr/>
        <p:txBody>
          <a:bodyPr/>
          <a:lstStyle/>
          <a:p>
            <a:fld id="{79F0305A-BADB-4049-BE46-AF5FCF7EA195}" type="slidenum">
              <a:rPr lang="en-US" smtClean="0"/>
              <a:pPr/>
              <a:t>25</a:t>
            </a:fld>
            <a:endParaRPr lang="en-US"/>
          </a:p>
        </p:txBody>
      </p:sp>
    </p:spTree>
    <p:extLst>
      <p:ext uri="{BB962C8B-B14F-4D97-AF65-F5344CB8AC3E}">
        <p14:creationId xmlns:p14="http://schemas.microsoft.com/office/powerpoint/2010/main" val="230818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403" indent="-234403">
              <a:buAutoNum type="arabicParenR"/>
            </a:pPr>
            <a:r>
              <a:rPr lang="en-US" dirty="0" smtClean="0"/>
              <a:t>Radio-tagged</a:t>
            </a:r>
            <a:r>
              <a:rPr lang="en-US" baseline="0" dirty="0" smtClean="0"/>
              <a:t> summer steelhead were released directly into the Dexter tailrace.</a:t>
            </a:r>
          </a:p>
          <a:p>
            <a:pPr marL="234403" indent="-234403">
              <a:buAutoNum type="arabicParenR"/>
            </a:pPr>
            <a:r>
              <a:rPr lang="en-US" baseline="0" dirty="0" smtClean="0"/>
              <a:t>18% reported recaptured by anglers, the majority of which were recaptured at the tailrace</a:t>
            </a:r>
          </a:p>
          <a:p>
            <a:pPr marL="234403" indent="-234403">
              <a:buAutoNum type="arabicParenR"/>
            </a:pPr>
            <a:r>
              <a:rPr lang="en-US" baseline="0" dirty="0" smtClean="0"/>
              <a:t>And 26% exited the Middle Fork Willamette</a:t>
            </a:r>
          </a:p>
          <a:p>
            <a:pPr marL="234403" indent="-234403">
              <a:buAutoNum type="arabicParenR"/>
            </a:pPr>
            <a:r>
              <a:rPr lang="en-US" baseline="0" dirty="0" smtClean="0"/>
              <a:t>More than double the reported angler recapture rate of recycled fish at Foster </a:t>
            </a:r>
          </a:p>
          <a:p>
            <a:pPr marL="234403" indent="-234403">
              <a:buAutoNum type="arabicParenR"/>
            </a:pPr>
            <a:r>
              <a:rPr lang="en-US" baseline="0" dirty="0" smtClean="0"/>
              <a:t>Almost 80% of summer steelhead released below Dexter Dam during the course of the study remained in the system. Again there was certainly unreported harvest, some died of natural causes, but certainly some could have spawned with winter steelhead.</a:t>
            </a:r>
          </a:p>
          <a:p>
            <a:pPr marL="234403" indent="-234403">
              <a:buAutoNum type="arabicParenR"/>
            </a:pPr>
            <a:endParaRPr lang="en-US" baseline="0" dirty="0" smtClean="0"/>
          </a:p>
          <a:p>
            <a:pPr marL="234403" indent="-234403">
              <a:buAutoNum type="arabicParenR"/>
            </a:pPr>
            <a:endParaRPr lang="en-US" baseline="0" dirty="0" smtClean="0"/>
          </a:p>
          <a:p>
            <a:pPr marL="234403" indent="-234403">
              <a:buAutoNum type="arabicParenR"/>
            </a:pPr>
            <a:endParaRPr lang="en-US" baseline="0" dirty="0" smtClean="0"/>
          </a:p>
        </p:txBody>
      </p:sp>
      <p:sp>
        <p:nvSpPr>
          <p:cNvPr id="4" name="Slide Number Placeholder 3"/>
          <p:cNvSpPr>
            <a:spLocks noGrp="1"/>
          </p:cNvSpPr>
          <p:nvPr>
            <p:ph type="sldNum" sz="quarter" idx="10"/>
          </p:nvPr>
        </p:nvSpPr>
        <p:spPr/>
        <p:txBody>
          <a:bodyPr/>
          <a:lstStyle/>
          <a:p>
            <a:fld id="{79F0305A-BADB-4049-BE46-AF5FCF7EA195}" type="slidenum">
              <a:rPr lang="en-US" smtClean="0"/>
              <a:pPr/>
              <a:t>26</a:t>
            </a:fld>
            <a:endParaRPr lang="en-US"/>
          </a:p>
        </p:txBody>
      </p:sp>
    </p:spTree>
    <p:extLst>
      <p:ext uri="{BB962C8B-B14F-4D97-AF65-F5344CB8AC3E}">
        <p14:creationId xmlns:p14="http://schemas.microsoft.com/office/powerpoint/2010/main" val="3131004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1742" indent="-221742">
              <a:buAutoNum type="arabicParenR"/>
            </a:pPr>
            <a:r>
              <a:rPr lang="en-US" dirty="0" smtClean="0"/>
              <a:t>In both systems, we had a higher percentage of recycled fish recaptured</a:t>
            </a:r>
            <a:r>
              <a:rPr lang="en-US" baseline="0" dirty="0" smtClean="0"/>
              <a:t> in the Dexter and Foster tailraces. </a:t>
            </a:r>
          </a:p>
          <a:p>
            <a:pPr marL="221742" indent="-221742">
              <a:buAutoNum type="arabicParenR"/>
            </a:pPr>
            <a:r>
              <a:rPr lang="en-US" baseline="0" dirty="0" smtClean="0"/>
              <a:t>A result of the fact that there is a high concentration of fishers in these locations, as this image from the Dexter tailrace shows</a:t>
            </a:r>
          </a:p>
          <a:p>
            <a:pPr marL="221742" indent="-221742">
              <a:buAutoNum type="arabicParenR"/>
            </a:pPr>
            <a:endParaRPr lang="en-US" dirty="0" smtClean="0"/>
          </a:p>
        </p:txBody>
      </p:sp>
      <p:sp>
        <p:nvSpPr>
          <p:cNvPr id="4" name="Slide Number Placeholder 3"/>
          <p:cNvSpPr>
            <a:spLocks noGrp="1"/>
          </p:cNvSpPr>
          <p:nvPr>
            <p:ph type="sldNum" sz="quarter" idx="10"/>
          </p:nvPr>
        </p:nvSpPr>
        <p:spPr/>
        <p:txBody>
          <a:bodyPr/>
          <a:lstStyle/>
          <a:p>
            <a:fld id="{79F0305A-BADB-4049-BE46-AF5FCF7EA195}" type="slidenum">
              <a:rPr lang="en-US" smtClean="0"/>
              <a:pPr/>
              <a:t>27</a:t>
            </a:fld>
            <a:endParaRPr lang="en-US"/>
          </a:p>
        </p:txBody>
      </p:sp>
    </p:spTree>
    <p:extLst>
      <p:ext uri="{BB962C8B-B14F-4D97-AF65-F5344CB8AC3E}">
        <p14:creationId xmlns:p14="http://schemas.microsoft.com/office/powerpoint/2010/main" val="4137071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0305A-BADB-4049-BE46-AF5FCF7EA195}" type="slidenum">
              <a:rPr lang="en-US" smtClean="0"/>
              <a:pPr/>
              <a:t>28</a:t>
            </a:fld>
            <a:endParaRPr lang="en-US"/>
          </a:p>
        </p:txBody>
      </p:sp>
    </p:spTree>
    <p:extLst>
      <p:ext uri="{BB962C8B-B14F-4D97-AF65-F5344CB8AC3E}">
        <p14:creationId xmlns:p14="http://schemas.microsoft.com/office/powerpoint/2010/main" val="3923283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0305A-BADB-4049-BE46-AF5FCF7EA195}" type="slidenum">
              <a:rPr lang="en-US" smtClean="0"/>
              <a:pPr/>
              <a:t>29</a:t>
            </a:fld>
            <a:endParaRPr lang="en-US"/>
          </a:p>
        </p:txBody>
      </p:sp>
    </p:spTree>
    <p:extLst>
      <p:ext uri="{BB962C8B-B14F-4D97-AF65-F5344CB8AC3E}">
        <p14:creationId xmlns:p14="http://schemas.microsoft.com/office/powerpoint/2010/main" val="3643649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0305A-BADB-4049-BE46-AF5FCF7EA195}" type="slidenum">
              <a:rPr lang="en-US" smtClean="0"/>
              <a:pPr/>
              <a:t>30</a:t>
            </a:fld>
            <a:endParaRPr lang="en-US"/>
          </a:p>
        </p:txBody>
      </p:sp>
    </p:spTree>
    <p:extLst>
      <p:ext uri="{BB962C8B-B14F-4D97-AF65-F5344CB8AC3E}">
        <p14:creationId xmlns:p14="http://schemas.microsoft.com/office/powerpoint/2010/main" val="1495688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403" indent="-234403">
              <a:buAutoNum type="arabicParenR"/>
            </a:pPr>
            <a:r>
              <a:rPr lang="en-US" dirty="0" smtClean="0"/>
              <a:t>Not going to go into describing the methods as they were exactly the same as the methods Matt</a:t>
            </a:r>
            <a:r>
              <a:rPr lang="en-US" baseline="0" dirty="0" smtClean="0"/>
              <a:t> described in his first talk this morning.</a:t>
            </a:r>
            <a:endParaRPr lang="en-US" dirty="0" smtClean="0"/>
          </a:p>
          <a:p>
            <a:pPr marL="234403" indent="-234403">
              <a:buAutoNum type="arabicParenR"/>
            </a:pPr>
            <a:r>
              <a:rPr lang="en-US" dirty="0" smtClean="0"/>
              <a:t>To monitor the movements of steelhead, fixed </a:t>
            </a:r>
            <a:r>
              <a:rPr lang="en-US" baseline="0" dirty="0" smtClean="0"/>
              <a:t>radio-telemetry sites were located throughout the basin</a:t>
            </a:r>
          </a:p>
          <a:p>
            <a:pPr marL="234403" indent="-234403">
              <a:buAutoNum type="arabicParenR"/>
            </a:pPr>
            <a:r>
              <a:rPr lang="en-US" baseline="0" dirty="0" smtClean="0"/>
              <a:t>At least 40 sites were used each year during the study</a:t>
            </a:r>
          </a:p>
          <a:p>
            <a:pPr marL="234403" indent="-234403">
              <a:buAutoNum type="arabicParenR"/>
            </a:pPr>
            <a:endParaRPr lang="en-US" dirty="0"/>
          </a:p>
        </p:txBody>
      </p:sp>
      <p:sp>
        <p:nvSpPr>
          <p:cNvPr id="4" name="Slide Number Placeholder 3"/>
          <p:cNvSpPr>
            <a:spLocks noGrp="1"/>
          </p:cNvSpPr>
          <p:nvPr>
            <p:ph type="sldNum" sz="quarter" idx="10"/>
          </p:nvPr>
        </p:nvSpPr>
        <p:spPr/>
        <p:txBody>
          <a:bodyPr/>
          <a:lstStyle/>
          <a:p>
            <a:fld id="{79F0305A-BADB-4049-BE46-AF5FCF7EA195}" type="slidenum">
              <a:rPr lang="en-US" smtClean="0"/>
              <a:pPr/>
              <a:t>3</a:t>
            </a:fld>
            <a:endParaRPr lang="en-US"/>
          </a:p>
        </p:txBody>
      </p:sp>
    </p:spTree>
    <p:extLst>
      <p:ext uri="{BB962C8B-B14F-4D97-AF65-F5344CB8AC3E}">
        <p14:creationId xmlns:p14="http://schemas.microsoft.com/office/powerpoint/2010/main" val="504512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included a couple of bonus slides. In</a:t>
            </a:r>
            <a:r>
              <a:rPr lang="en-US" baseline="0" dirty="0" smtClean="0"/>
              <a:t> the fall of 2014 we radio-tagged 219 </a:t>
            </a:r>
            <a:r>
              <a:rPr lang="en-US" baseline="0" dirty="0" err="1" smtClean="0"/>
              <a:t>coho</a:t>
            </a:r>
            <a:r>
              <a:rPr lang="en-US" baseline="0" dirty="0" smtClean="0"/>
              <a:t> at Willamette Falls. Like other areas in the Columbia Basin, it appears to have been a banner year for Coho</a:t>
            </a:r>
            <a:endParaRPr lang="en-US" dirty="0"/>
          </a:p>
        </p:txBody>
      </p:sp>
      <p:sp>
        <p:nvSpPr>
          <p:cNvPr id="4" name="Slide Number Placeholder 3"/>
          <p:cNvSpPr>
            <a:spLocks noGrp="1"/>
          </p:cNvSpPr>
          <p:nvPr>
            <p:ph type="sldNum" sz="quarter" idx="10"/>
          </p:nvPr>
        </p:nvSpPr>
        <p:spPr/>
        <p:txBody>
          <a:bodyPr/>
          <a:lstStyle/>
          <a:p>
            <a:fld id="{79F0305A-BADB-4049-BE46-AF5FCF7EA195}" type="slidenum">
              <a:rPr lang="en-US" smtClean="0"/>
              <a:pPr/>
              <a:t>31</a:t>
            </a:fld>
            <a:endParaRPr lang="en-US"/>
          </a:p>
        </p:txBody>
      </p:sp>
    </p:spTree>
    <p:extLst>
      <p:ext uri="{BB962C8B-B14F-4D97-AF65-F5344CB8AC3E}">
        <p14:creationId xmlns:p14="http://schemas.microsoft.com/office/powerpoint/2010/main" val="2921018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403" indent="-234403">
              <a:buAutoNum type="arabicParenR"/>
            </a:pPr>
            <a:r>
              <a:rPr lang="en-US" dirty="0" smtClean="0"/>
              <a:t>This figure shows the fates of radio-tagged </a:t>
            </a:r>
            <a:r>
              <a:rPr lang="en-US" dirty="0" err="1" smtClean="0"/>
              <a:t>coho</a:t>
            </a:r>
            <a:endParaRPr lang="en-US" dirty="0" smtClean="0"/>
          </a:p>
          <a:p>
            <a:pPr marL="234403" indent="-234403">
              <a:buAutoNum type="arabicParenR"/>
            </a:pPr>
            <a:r>
              <a:rPr lang="en-US" dirty="0" smtClean="0"/>
              <a:t>Almost 50% of the tagged fish returned to the Yamhill River</a:t>
            </a:r>
          </a:p>
          <a:p>
            <a:pPr marL="234403" indent="-234403">
              <a:buAutoNum type="arabicParenR"/>
            </a:pPr>
            <a:r>
              <a:rPr lang="en-US" dirty="0" smtClean="0"/>
              <a:t>No fish above the confluence of the Santiam River</a:t>
            </a:r>
            <a:endParaRPr lang="en-US" dirty="0"/>
          </a:p>
        </p:txBody>
      </p:sp>
      <p:sp>
        <p:nvSpPr>
          <p:cNvPr id="4" name="Slide Number Placeholder 3"/>
          <p:cNvSpPr>
            <a:spLocks noGrp="1"/>
          </p:cNvSpPr>
          <p:nvPr>
            <p:ph type="sldNum" sz="quarter" idx="10"/>
          </p:nvPr>
        </p:nvSpPr>
        <p:spPr/>
        <p:txBody>
          <a:bodyPr/>
          <a:lstStyle/>
          <a:p>
            <a:fld id="{79F0305A-BADB-4049-BE46-AF5FCF7EA195}" type="slidenum">
              <a:rPr lang="en-US" smtClean="0"/>
              <a:pPr/>
              <a:t>32</a:t>
            </a:fld>
            <a:endParaRPr lang="en-US"/>
          </a:p>
        </p:txBody>
      </p:sp>
    </p:spTree>
    <p:extLst>
      <p:ext uri="{BB962C8B-B14F-4D97-AF65-F5344CB8AC3E}">
        <p14:creationId xmlns:p14="http://schemas.microsoft.com/office/powerpoint/2010/main" val="1596827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As the figures show there were varying environmental conditions among the three study years</a:t>
            </a:r>
          </a:p>
          <a:p>
            <a:pPr marL="234403" indent="-234403">
              <a:buAutoNum type="arabicParenR"/>
            </a:pPr>
            <a:endParaRPr lang="en-US" baseline="0" dirty="0" smtClean="0"/>
          </a:p>
          <a:p>
            <a:pPr marL="234403" indent="-234403">
              <a:buAutoNum type="arabicParenR"/>
            </a:pPr>
            <a:r>
              <a:rPr lang="en-US" baseline="0" dirty="0" smtClean="0"/>
              <a:t>These data are from the Willamette River USGS gauge in Albany</a:t>
            </a:r>
          </a:p>
          <a:p>
            <a:pPr marL="234403" indent="-234403">
              <a:buAutoNum type="arabicParenR"/>
            </a:pPr>
            <a:r>
              <a:rPr lang="en-US" baseline="0" dirty="0" smtClean="0"/>
              <a:t>On the left are temperature data and on the right are flow data from the three study years</a:t>
            </a:r>
          </a:p>
          <a:p>
            <a:pPr marL="234403" indent="-234403">
              <a:buAutoNum type="arabicParenR"/>
            </a:pPr>
            <a:r>
              <a:rPr lang="en-US" baseline="0" dirty="0" smtClean="0"/>
              <a:t>As the figures show, the three study years covered a range of environmental conditions</a:t>
            </a:r>
          </a:p>
          <a:p>
            <a:pPr marL="234403" indent="-234403">
              <a:buAutoNum type="arabicParenR"/>
            </a:pPr>
            <a:r>
              <a:rPr lang="en-US" baseline="0" dirty="0" smtClean="0"/>
              <a:t>Low temperatures and high flows in 2012. Low flows and higher temperatures in 2013</a:t>
            </a:r>
            <a:endParaRPr lang="en-US" dirty="0"/>
          </a:p>
        </p:txBody>
      </p:sp>
      <p:sp>
        <p:nvSpPr>
          <p:cNvPr id="4" name="Slide Number Placeholder 3"/>
          <p:cNvSpPr>
            <a:spLocks noGrp="1"/>
          </p:cNvSpPr>
          <p:nvPr>
            <p:ph type="sldNum" sz="quarter" idx="10"/>
          </p:nvPr>
        </p:nvSpPr>
        <p:spPr/>
        <p:txBody>
          <a:bodyPr/>
          <a:lstStyle/>
          <a:p>
            <a:fld id="{79F0305A-BADB-4049-BE46-AF5FCF7EA195}" type="slidenum">
              <a:rPr lang="en-US" smtClean="0"/>
              <a:pPr/>
              <a:t>4</a:t>
            </a:fld>
            <a:endParaRPr lang="en-US"/>
          </a:p>
        </p:txBody>
      </p:sp>
    </p:spTree>
    <p:extLst>
      <p:ext uri="{BB962C8B-B14F-4D97-AF65-F5344CB8AC3E}">
        <p14:creationId xmlns:p14="http://schemas.microsoft.com/office/powerpoint/2010/main" val="2489097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403" indent="-234403">
              <a:buAutoNum type="arabicParenR"/>
            </a:pPr>
            <a:r>
              <a:rPr lang="en-US" dirty="0" smtClean="0"/>
              <a:t>Run sizes of steelhead counted</a:t>
            </a:r>
            <a:r>
              <a:rPr lang="en-US" baseline="0" dirty="0" smtClean="0"/>
              <a:t> passing Willamette Falls down were above the ten-year average in 2014 and 2012</a:t>
            </a:r>
          </a:p>
          <a:p>
            <a:pPr marL="234403" indent="-234403">
              <a:buAutoNum type="arabicParenR"/>
            </a:pPr>
            <a:r>
              <a:rPr lang="en-US" dirty="0" smtClean="0"/>
              <a:t>Counts were well below the 10 year average in 2013, mostly a result of lower summer steelhead</a:t>
            </a:r>
            <a:r>
              <a:rPr lang="en-US" baseline="0" dirty="0" smtClean="0"/>
              <a:t> passing the falls</a:t>
            </a:r>
            <a:endParaRPr lang="en-US" dirty="0"/>
          </a:p>
        </p:txBody>
      </p:sp>
      <p:sp>
        <p:nvSpPr>
          <p:cNvPr id="4" name="Slide Number Placeholder 3"/>
          <p:cNvSpPr>
            <a:spLocks noGrp="1"/>
          </p:cNvSpPr>
          <p:nvPr>
            <p:ph type="sldNum" sz="quarter" idx="10"/>
          </p:nvPr>
        </p:nvSpPr>
        <p:spPr/>
        <p:txBody>
          <a:bodyPr/>
          <a:lstStyle/>
          <a:p>
            <a:fld id="{79F0305A-BADB-4049-BE46-AF5FCF7EA195}" type="slidenum">
              <a:rPr lang="en-US" smtClean="0"/>
              <a:pPr/>
              <a:t>5</a:t>
            </a:fld>
            <a:endParaRPr lang="en-US"/>
          </a:p>
        </p:txBody>
      </p:sp>
    </p:spTree>
    <p:extLst>
      <p:ext uri="{BB962C8B-B14F-4D97-AF65-F5344CB8AC3E}">
        <p14:creationId xmlns:p14="http://schemas.microsoft.com/office/powerpoint/2010/main" val="142306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403" indent="-234403">
              <a:buAutoNum type="arabicParenR"/>
            </a:pPr>
            <a:r>
              <a:rPr lang="en-US" dirty="0" smtClean="0"/>
              <a:t>This figure shows the number</a:t>
            </a:r>
            <a:r>
              <a:rPr lang="en-US" baseline="0" dirty="0" smtClean="0"/>
              <a:t> of winter steelhead tagged each year</a:t>
            </a:r>
          </a:p>
          <a:p>
            <a:pPr marL="234403" indent="-234403">
              <a:buAutoNum type="arabicParenR"/>
            </a:pPr>
            <a:r>
              <a:rPr lang="en-US" baseline="0" dirty="0" smtClean="0"/>
              <a:t>On the x axis we have date, on the left y axis we have the count of steelhead at Willamette Falls, and on the right y axis we have the quantity of tagged steelhead</a:t>
            </a:r>
          </a:p>
          <a:p>
            <a:pPr marL="234403" indent="-234403">
              <a:buAutoNum type="arabicParenR"/>
            </a:pPr>
            <a:r>
              <a:rPr lang="en-US" dirty="0" smtClean="0"/>
              <a:t>A</a:t>
            </a:r>
            <a:r>
              <a:rPr lang="en-US" baseline="0" dirty="0" smtClean="0"/>
              <a:t> maximum of 4.0% of the run was tagged annually</a:t>
            </a:r>
          </a:p>
          <a:p>
            <a:pPr marL="234403" indent="-234403">
              <a:buAutoNum type="arabicParenR"/>
            </a:pPr>
            <a:r>
              <a:rPr lang="en-US" baseline="0" dirty="0" smtClean="0"/>
              <a:t>In 2014, we began tagging winter steelhead in November, in an effort to understand the behavior of these early-run winter steelhead</a:t>
            </a:r>
          </a:p>
          <a:p>
            <a:pPr marL="234403" indent="-234403">
              <a:buAutoNum type="arabicParenR"/>
            </a:pPr>
            <a:endParaRPr lang="en-US" baseline="0" dirty="0" smtClean="0"/>
          </a:p>
          <a:p>
            <a:r>
              <a:rPr lang="en-US" baseline="0" dirty="0" smtClean="0"/>
              <a:t>ENLARGE FONT</a:t>
            </a:r>
            <a:endParaRPr lang="en-US" dirty="0"/>
          </a:p>
        </p:txBody>
      </p:sp>
      <p:sp>
        <p:nvSpPr>
          <p:cNvPr id="4" name="Slide Number Placeholder 3"/>
          <p:cNvSpPr>
            <a:spLocks noGrp="1"/>
          </p:cNvSpPr>
          <p:nvPr>
            <p:ph type="sldNum" sz="quarter" idx="10"/>
          </p:nvPr>
        </p:nvSpPr>
        <p:spPr/>
        <p:txBody>
          <a:bodyPr/>
          <a:lstStyle/>
          <a:p>
            <a:fld id="{79F0305A-BADB-4049-BE46-AF5FCF7EA195}" type="slidenum">
              <a:rPr lang="en-US" smtClean="0"/>
              <a:pPr/>
              <a:t>6</a:t>
            </a:fld>
            <a:endParaRPr lang="en-US"/>
          </a:p>
        </p:txBody>
      </p:sp>
    </p:spTree>
    <p:extLst>
      <p:ext uri="{BB962C8B-B14F-4D97-AF65-F5344CB8AC3E}">
        <p14:creationId xmlns:p14="http://schemas.microsoft.com/office/powerpoint/2010/main" val="317651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403" indent="-234403">
              <a:buAutoNum type="arabicParenR"/>
            </a:pPr>
            <a:r>
              <a:rPr lang="en-US" dirty="0" smtClean="0"/>
              <a:t>The run timing</a:t>
            </a:r>
            <a:r>
              <a:rPr lang="en-US" baseline="0" dirty="0" smtClean="0"/>
              <a:t> of winter steelhead is pretty variable, with the median run date generally occurring at the end of February through the month of March</a:t>
            </a:r>
          </a:p>
          <a:p>
            <a:pPr marL="234403" indent="-234403">
              <a:buAutoNum type="arabicParenR"/>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9F0305A-BADB-4049-BE46-AF5FCF7EA195}" type="slidenum">
              <a:rPr lang="en-US" smtClean="0"/>
              <a:pPr/>
              <a:t>7</a:t>
            </a:fld>
            <a:endParaRPr lang="en-US"/>
          </a:p>
        </p:txBody>
      </p:sp>
    </p:spTree>
    <p:extLst>
      <p:ext uri="{BB962C8B-B14F-4D97-AF65-F5344CB8AC3E}">
        <p14:creationId xmlns:p14="http://schemas.microsoft.com/office/powerpoint/2010/main" val="3706881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403" indent="-234403">
              <a:buAutoNum type="arabicParenR"/>
            </a:pPr>
            <a:r>
              <a:rPr lang="en-US" dirty="0" smtClean="0"/>
              <a:t>Drainage on horizontal axis and mean % of sample for three years on the vertical</a:t>
            </a:r>
            <a:r>
              <a:rPr lang="en-US" baseline="0" dirty="0" smtClean="0"/>
              <a:t> axis</a:t>
            </a:r>
            <a:r>
              <a:rPr lang="en-US" dirty="0" smtClean="0"/>
              <a:t>.</a:t>
            </a:r>
          </a:p>
          <a:p>
            <a:pPr marL="234403" indent="-234403">
              <a:buAutoNum type="arabicParenR"/>
            </a:pPr>
            <a:r>
              <a:rPr lang="en-US" dirty="0" smtClean="0"/>
              <a:t>Errors bars represent 1 standard</a:t>
            </a:r>
            <a:r>
              <a:rPr lang="en-US" baseline="0" dirty="0" smtClean="0"/>
              <a:t> deviation</a:t>
            </a:r>
            <a:endParaRPr lang="en-US" dirty="0" smtClean="0"/>
          </a:p>
          <a:p>
            <a:pPr marL="234403" indent="-234403">
              <a:buAutoNum type="arabicParenR"/>
            </a:pPr>
            <a:r>
              <a:rPr lang="en-US" dirty="0" smtClean="0"/>
              <a:t>Max</a:t>
            </a:r>
            <a:r>
              <a:rPr lang="en-US" baseline="0" dirty="0" smtClean="0"/>
              <a:t> returns to the Santiam, Molalla, and Middle Fork.</a:t>
            </a:r>
          </a:p>
          <a:p>
            <a:pPr marL="234403" indent="-234403">
              <a:buAutoNum type="arabicParenR"/>
            </a:pPr>
            <a:endParaRPr lang="en-US" baseline="0" dirty="0" smtClean="0"/>
          </a:p>
          <a:p>
            <a:pPr marL="234403" indent="-234403">
              <a:buAutoNum type="arabicParenR"/>
            </a:pPr>
            <a:endParaRPr lang="en-US" baseline="0" dirty="0" smtClean="0"/>
          </a:p>
          <a:p>
            <a:r>
              <a:rPr lang="en-US" baseline="0" dirty="0" smtClean="0"/>
              <a:t>CHANGE COLOR</a:t>
            </a:r>
          </a:p>
        </p:txBody>
      </p:sp>
      <p:sp>
        <p:nvSpPr>
          <p:cNvPr id="4" name="Slide Number Placeholder 3"/>
          <p:cNvSpPr>
            <a:spLocks noGrp="1"/>
          </p:cNvSpPr>
          <p:nvPr>
            <p:ph type="sldNum" sz="quarter" idx="10"/>
          </p:nvPr>
        </p:nvSpPr>
        <p:spPr/>
        <p:txBody>
          <a:bodyPr/>
          <a:lstStyle/>
          <a:p>
            <a:fld id="{79F0305A-BADB-4049-BE46-AF5FCF7EA195}" type="slidenum">
              <a:rPr lang="en-US" smtClean="0"/>
              <a:pPr/>
              <a:t>8</a:t>
            </a:fld>
            <a:endParaRPr lang="en-US"/>
          </a:p>
        </p:txBody>
      </p:sp>
    </p:spTree>
    <p:extLst>
      <p:ext uri="{BB962C8B-B14F-4D97-AF65-F5344CB8AC3E}">
        <p14:creationId xmlns:p14="http://schemas.microsoft.com/office/powerpoint/2010/main" val="2549655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403" indent="-234403">
              <a:buAutoNum type="arabicParenR"/>
            </a:pPr>
            <a:r>
              <a:rPr lang="en-US" dirty="0" smtClean="0"/>
              <a:t>As I mentioned earlier,</a:t>
            </a:r>
            <a:r>
              <a:rPr lang="en-US" baseline="0" dirty="0" smtClean="0"/>
              <a:t> we initiated tagging earlier during the last year of the study</a:t>
            </a:r>
          </a:p>
          <a:p>
            <a:pPr marL="234403" indent="-234403">
              <a:buAutoNum type="arabicParenR"/>
            </a:pPr>
            <a:r>
              <a:rPr lang="en-US" baseline="0" dirty="0" smtClean="0"/>
              <a:t>Looking solely at winter steelhead tagged from November 2013 through February 2014, approximately 50% did not escape to a tributary, which is much different from what we saw on the previous slide</a:t>
            </a:r>
          </a:p>
          <a:p>
            <a:pPr marL="234403" indent="-234403">
              <a:buAutoNum type="arabicParenR"/>
            </a:pPr>
            <a:r>
              <a:rPr lang="en-US" baseline="0" dirty="0" smtClean="0"/>
              <a:t>The </a:t>
            </a:r>
            <a:r>
              <a:rPr lang="en-US" baseline="0" dirty="0" err="1" smtClean="0"/>
              <a:t>Mollala</a:t>
            </a:r>
            <a:r>
              <a:rPr lang="en-US" baseline="0" dirty="0" smtClean="0"/>
              <a:t> and the </a:t>
            </a:r>
            <a:r>
              <a:rPr lang="en-US" baseline="0" dirty="0" err="1" smtClean="0"/>
              <a:t>Santiams</a:t>
            </a:r>
            <a:r>
              <a:rPr lang="en-US" baseline="0" dirty="0" smtClean="0"/>
              <a:t> had the highest returns</a:t>
            </a:r>
          </a:p>
          <a:p>
            <a:pPr marL="234403" indent="-234403">
              <a:buAutoNum type="arabicParenR"/>
            </a:pPr>
            <a:r>
              <a:rPr lang="en-US" baseline="0" dirty="0" smtClean="0"/>
              <a:t>29% of all fished tagged during this period displayed </a:t>
            </a:r>
            <a:r>
              <a:rPr lang="en-US" baseline="0" dirty="0" err="1" smtClean="0"/>
              <a:t>kelting</a:t>
            </a:r>
            <a:r>
              <a:rPr lang="en-US" baseline="0" dirty="0" smtClean="0"/>
              <a:t> behavior and 56% of the fish that escaped to tributaries displayed </a:t>
            </a:r>
            <a:r>
              <a:rPr lang="en-US" baseline="0" dirty="0" err="1" smtClean="0"/>
              <a:t>kelting</a:t>
            </a:r>
            <a:r>
              <a:rPr lang="en-US" baseline="0" dirty="0" smtClean="0"/>
              <a:t> behavior</a:t>
            </a:r>
          </a:p>
          <a:p>
            <a:pPr marL="234403" indent="-234403">
              <a:buAutoNum type="arabicParenR"/>
            </a:pPr>
            <a:endParaRPr lang="en-US" dirty="0"/>
          </a:p>
        </p:txBody>
      </p:sp>
      <p:sp>
        <p:nvSpPr>
          <p:cNvPr id="4" name="Slide Number Placeholder 3"/>
          <p:cNvSpPr>
            <a:spLocks noGrp="1"/>
          </p:cNvSpPr>
          <p:nvPr>
            <p:ph type="sldNum" sz="quarter" idx="10"/>
          </p:nvPr>
        </p:nvSpPr>
        <p:spPr/>
        <p:txBody>
          <a:bodyPr/>
          <a:lstStyle/>
          <a:p>
            <a:fld id="{79F0305A-BADB-4049-BE46-AF5FCF7EA195}" type="slidenum">
              <a:rPr lang="en-US" smtClean="0"/>
              <a:pPr/>
              <a:t>9</a:t>
            </a:fld>
            <a:endParaRPr lang="en-US"/>
          </a:p>
        </p:txBody>
      </p:sp>
    </p:spTree>
    <p:extLst>
      <p:ext uri="{BB962C8B-B14F-4D97-AF65-F5344CB8AC3E}">
        <p14:creationId xmlns:p14="http://schemas.microsoft.com/office/powerpoint/2010/main" val="1060661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3003303-1E25-487B-8DB5-BB12134C8DD4}" type="datetimeFigureOut">
              <a:rPr lang="en-US"/>
              <a:pPr>
                <a:defRPr/>
              </a:pPr>
              <a:t>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A1C6618-54C0-47A0-A5D5-747AD64C3571}" type="slidenum">
              <a:rPr lang="en-US"/>
              <a:pPr/>
              <a:t>‹#›</a:t>
            </a:fld>
            <a:endParaRPr lang="en-US"/>
          </a:p>
        </p:txBody>
      </p:sp>
    </p:spTree>
    <p:extLst>
      <p:ext uri="{BB962C8B-B14F-4D97-AF65-F5344CB8AC3E}">
        <p14:creationId xmlns:p14="http://schemas.microsoft.com/office/powerpoint/2010/main" val="149614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6B8E69-2CD3-4770-905D-6F875A88638F}" type="datetimeFigureOut">
              <a:rPr lang="en-US"/>
              <a:pPr>
                <a:defRPr/>
              </a:pPr>
              <a:t>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7D7D96-C27D-4011-A3A5-F47742C35FF4}" type="slidenum">
              <a:rPr lang="en-US"/>
              <a:pPr/>
              <a:t>‹#›</a:t>
            </a:fld>
            <a:endParaRPr lang="en-US"/>
          </a:p>
        </p:txBody>
      </p:sp>
    </p:spTree>
    <p:extLst>
      <p:ext uri="{BB962C8B-B14F-4D97-AF65-F5344CB8AC3E}">
        <p14:creationId xmlns:p14="http://schemas.microsoft.com/office/powerpoint/2010/main" val="2125143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2556DC-5CD5-465B-9D57-3DBED38924FE}" type="datetimeFigureOut">
              <a:rPr lang="en-US"/>
              <a:pPr>
                <a:defRPr/>
              </a:pPr>
              <a:t>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7663527-B12D-453B-B4D7-9EDBC982F148}" type="slidenum">
              <a:rPr lang="en-US"/>
              <a:pPr/>
              <a:t>‹#›</a:t>
            </a:fld>
            <a:endParaRPr lang="en-US"/>
          </a:p>
        </p:txBody>
      </p:sp>
    </p:spTree>
    <p:extLst>
      <p:ext uri="{BB962C8B-B14F-4D97-AF65-F5344CB8AC3E}">
        <p14:creationId xmlns:p14="http://schemas.microsoft.com/office/powerpoint/2010/main" val="4230698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fld id="{6A490AC9-75B9-405C-9955-A2301DB6A34A}" type="datetimeFigureOut">
              <a:rPr lang="en-US"/>
              <a:pPr>
                <a:defRPr/>
              </a:pPr>
              <a:t>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B1A69D8-4FDE-4752-8AAB-163170E1B4C7}" type="slidenum">
              <a:rPr lang="en-US"/>
              <a:pPr/>
              <a:t>‹#›</a:t>
            </a:fld>
            <a:endParaRPr lang="en-US"/>
          </a:p>
        </p:txBody>
      </p:sp>
    </p:spTree>
    <p:extLst>
      <p:ext uri="{BB962C8B-B14F-4D97-AF65-F5344CB8AC3E}">
        <p14:creationId xmlns:p14="http://schemas.microsoft.com/office/powerpoint/2010/main" val="856221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7C124DC5-6EAB-4D16-9491-2CEDE1D6A5EB}" type="datetimeFigureOut">
              <a:rPr lang="en-US"/>
              <a:pPr>
                <a:defRPr/>
              </a:pPr>
              <a:t>2/9/2015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280F43-D825-4D89-837C-C27BFF5437E6}" type="slidenum">
              <a:rPr lang="en-US"/>
              <a:pPr/>
              <a:t>‹#›</a:t>
            </a:fld>
            <a:endParaRPr lang="en-US"/>
          </a:p>
        </p:txBody>
      </p:sp>
    </p:spTree>
    <p:extLst>
      <p:ext uri="{BB962C8B-B14F-4D97-AF65-F5344CB8AC3E}">
        <p14:creationId xmlns:p14="http://schemas.microsoft.com/office/powerpoint/2010/main" val="3133485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C1AE9438-CC65-40D8-BFE0-F63E88DCA527}" type="datetimeFigureOut">
              <a:rPr lang="en-US"/>
              <a:pPr>
                <a:defRPr/>
              </a:pPr>
              <a:t>2/9/2015</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C70BC705-D530-4D96-8266-D103854BC943}" type="slidenum">
              <a:rPr lang="en-US"/>
              <a:pPr/>
              <a:t>‹#›</a:t>
            </a:fld>
            <a:endParaRPr lang="en-US"/>
          </a:p>
        </p:txBody>
      </p:sp>
    </p:spTree>
    <p:extLst>
      <p:ext uri="{BB962C8B-B14F-4D97-AF65-F5344CB8AC3E}">
        <p14:creationId xmlns:p14="http://schemas.microsoft.com/office/powerpoint/2010/main" val="1616320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2B8B01-1313-46C7-B86D-DB25DF01D99A}" type="datetimeFigureOut">
              <a:rPr lang="en-US"/>
              <a:pPr>
                <a:defRPr/>
              </a:pPr>
              <a:t>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7198377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C425D4-5CD6-4575-8B25-5A48080C6453}" type="datetimeFigureOut">
              <a:rPr lang="en-US"/>
              <a:pPr>
                <a:defRPr/>
              </a:pPr>
              <a:t>2/9/2015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64B4A0F-2ABF-4D35-A04C-37F1E58DB774}" type="slidenum">
              <a:rPr lang="en-US"/>
              <a:pPr/>
              <a:t>‹#›</a:t>
            </a:fld>
            <a:endParaRPr lang="en-US"/>
          </a:p>
        </p:txBody>
      </p:sp>
    </p:spTree>
    <p:extLst>
      <p:ext uri="{BB962C8B-B14F-4D97-AF65-F5344CB8AC3E}">
        <p14:creationId xmlns:p14="http://schemas.microsoft.com/office/powerpoint/2010/main" val="3465044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03276AD-624A-4C10-9057-130E7FB39B67}" type="datetimeFigureOut">
              <a:rPr lang="en-US"/>
              <a:pPr>
                <a:defRPr/>
              </a:pPr>
              <a:t>2/9/2015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B00E63C-709F-4840-94BE-9F84CFA09217}" type="slidenum">
              <a:rPr lang="en-US"/>
              <a:pPr/>
              <a:t>‹#›</a:t>
            </a:fld>
            <a:endParaRPr lang="en-US"/>
          </a:p>
        </p:txBody>
      </p:sp>
    </p:spTree>
    <p:extLst>
      <p:ext uri="{BB962C8B-B14F-4D97-AF65-F5344CB8AC3E}">
        <p14:creationId xmlns:p14="http://schemas.microsoft.com/office/powerpoint/2010/main" val="295347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56FE0E-F8A7-4D82-99CD-30653182A1C4}" type="datetimeFigureOut">
              <a:rPr lang="en-US"/>
              <a:pPr>
                <a:defRPr/>
              </a:pPr>
              <a:t>2/9/2015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6EE5811-7EE7-4BE5-881C-ADF3C4AC4806}" type="slidenum">
              <a:rPr lang="en-US"/>
              <a:pPr/>
              <a:t>‹#›</a:t>
            </a:fld>
            <a:endParaRPr lang="en-US"/>
          </a:p>
        </p:txBody>
      </p:sp>
    </p:spTree>
    <p:extLst>
      <p:ext uri="{BB962C8B-B14F-4D97-AF65-F5344CB8AC3E}">
        <p14:creationId xmlns:p14="http://schemas.microsoft.com/office/powerpoint/2010/main" val="190038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4763906-B23A-4C1A-BD3A-874DB514B99E}" type="datetimeFigureOut">
              <a:rPr lang="en-US"/>
              <a:pPr>
                <a:defRPr/>
              </a:pPr>
              <a:t>2/9/2015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57707A1-B920-4967-BF28-A64A518D45A0}" type="slidenum">
              <a:rPr lang="en-US"/>
              <a:pPr/>
              <a:t>‹#›</a:t>
            </a:fld>
            <a:endParaRPr lang="en-US"/>
          </a:p>
        </p:txBody>
      </p:sp>
    </p:spTree>
    <p:extLst>
      <p:ext uri="{BB962C8B-B14F-4D97-AF65-F5344CB8AC3E}">
        <p14:creationId xmlns:p14="http://schemas.microsoft.com/office/powerpoint/2010/main" val="1490699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0780327-F6F0-4C7B-AD36-9C485B974666}" type="datetimeFigureOut">
              <a:rPr lang="en-US"/>
              <a:pPr>
                <a:defRPr/>
              </a:pPr>
              <a:t>2/9/2015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0465403-1C10-4B5E-8B28-34D8270CB4D3}" type="slidenum">
              <a:rPr lang="en-US"/>
              <a:pPr/>
              <a:t>‹#›</a:t>
            </a:fld>
            <a:endParaRPr lang="en-US"/>
          </a:p>
        </p:txBody>
      </p:sp>
    </p:spTree>
    <p:extLst>
      <p:ext uri="{BB962C8B-B14F-4D97-AF65-F5344CB8AC3E}">
        <p14:creationId xmlns:p14="http://schemas.microsoft.com/office/powerpoint/2010/main" val="2839089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F8C33C-8A36-4D63-9DC7-FEF8E2D2BA26}" type="datetimeFigureOut">
              <a:rPr lang="en-US"/>
              <a:pPr>
                <a:defRPr/>
              </a:pPr>
              <a:t>2/9/2015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7155FB-63F1-492F-B8FD-1F479B3283A0}" type="slidenum">
              <a:rPr lang="en-US"/>
              <a:pPr/>
              <a:t>‹#›</a:t>
            </a:fld>
            <a:endParaRPr lang="en-US"/>
          </a:p>
        </p:txBody>
      </p:sp>
    </p:spTree>
    <p:extLst>
      <p:ext uri="{BB962C8B-B14F-4D97-AF65-F5344CB8AC3E}">
        <p14:creationId xmlns:p14="http://schemas.microsoft.com/office/powerpoint/2010/main" val="279495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A3E19E-BC82-465B-B42B-F6EF9846A467}" type="datetimeFigureOut">
              <a:rPr lang="en-US"/>
              <a:pPr>
                <a:defRPr/>
              </a:pPr>
              <a:t>2/9/2015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B02CA3A-DE1B-4273-A561-384F26EFCF3B}" type="slidenum">
              <a:rPr lang="en-US"/>
              <a:pPr/>
              <a:t>‹#›</a:t>
            </a:fld>
            <a:endParaRPr lang="en-US"/>
          </a:p>
        </p:txBody>
      </p:sp>
    </p:spTree>
    <p:extLst>
      <p:ext uri="{BB962C8B-B14F-4D97-AF65-F5344CB8AC3E}">
        <p14:creationId xmlns:p14="http://schemas.microsoft.com/office/powerpoint/2010/main" val="1293834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F407660-1DBA-4359-9EAB-AB5ADDE6719D}" type="datetimeFigureOut">
              <a:rPr lang="en-US"/>
              <a:pPr>
                <a:defRPr/>
              </a:pPr>
              <a:t>2/9/2015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6FFA484-B215-4B06-AA5D-9183FBAB7313}" type="slidenum">
              <a:rPr lang="en-US"/>
              <a:pPr/>
              <a:t>‹#›</a:t>
            </a:fld>
            <a:endParaRPr lang="en-US"/>
          </a:p>
        </p:txBody>
      </p:sp>
      <p:pic>
        <p:nvPicPr>
          <p:cNvPr id="1031" name="Picture 6"/>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477000" y="6248400"/>
            <a:ext cx="22860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5.emf"/><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8.emf"/><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4" descr="LOGO"/>
          <p:cNvPicPr>
            <a:picLocks noChangeAspect="1" noChangeArrowheads="1"/>
          </p:cNvPicPr>
          <p:nvPr/>
        </p:nvPicPr>
        <p:blipFill>
          <a:blip r:embed="rId3">
            <a:extLst>
              <a:ext uri="{28A0092B-C50C-407E-A947-70E740481C1C}">
                <a14:useLocalDpi xmlns:a14="http://schemas.microsoft.com/office/drawing/2010/main" val="0"/>
              </a:ext>
            </a:extLst>
          </a:blip>
          <a:srcRect r="18874" b="16364"/>
          <a:stretch>
            <a:fillRect/>
          </a:stretch>
        </p:blipFill>
        <p:spPr bwMode="auto">
          <a:xfrm>
            <a:off x="152400" y="5791200"/>
            <a:ext cx="1173163" cy="906463"/>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8434" name="Title 14"/>
          <p:cNvSpPr>
            <a:spLocks noGrp="1"/>
          </p:cNvSpPr>
          <p:nvPr>
            <p:ph type="title"/>
          </p:nvPr>
        </p:nvSpPr>
        <p:spPr>
          <a:xfrm>
            <a:off x="228600" y="609600"/>
            <a:ext cx="8839200" cy="1143000"/>
          </a:xfrm>
        </p:spPr>
        <p:txBody>
          <a:bodyPr/>
          <a:lstStyle/>
          <a:p>
            <a:pPr eaLnBrk="1" hangingPunct="1"/>
            <a:r>
              <a:rPr lang="en-US" sz="2800" b="1" dirty="0" smtClean="0"/>
              <a:t>Migration Behavior and Distribution of Winter and Summer Steelhead Radio-tagged at Willamette Falls Dam  2012-2014 </a:t>
            </a:r>
            <a:r>
              <a:rPr lang="en-US" sz="2800" dirty="0" smtClean="0"/>
              <a:t/>
            </a:r>
            <a:br>
              <a:rPr lang="en-US" sz="2800" dirty="0" smtClean="0"/>
            </a:br>
            <a:endParaRPr lang="en-US" sz="2800" dirty="0" smtClean="0"/>
          </a:p>
        </p:txBody>
      </p:sp>
      <p:sp>
        <p:nvSpPr>
          <p:cNvPr id="18435" name="Content Placeholder 15"/>
          <p:cNvSpPr>
            <a:spLocks noGrp="1"/>
          </p:cNvSpPr>
          <p:nvPr>
            <p:ph idx="1"/>
          </p:nvPr>
        </p:nvSpPr>
        <p:spPr>
          <a:xfrm>
            <a:off x="457200" y="1676400"/>
            <a:ext cx="8229600" cy="1600200"/>
          </a:xfrm>
        </p:spPr>
        <p:txBody>
          <a:bodyPr/>
          <a:lstStyle/>
          <a:p>
            <a:pPr algn="ctr" eaLnBrk="1" hangingPunct="1">
              <a:buFont typeface="Arial" panose="020B0604020202020204" pitchFamily="34" charset="0"/>
              <a:buNone/>
            </a:pPr>
            <a:r>
              <a:rPr lang="en-US" sz="2000" dirty="0" smtClean="0"/>
              <a:t>C. Erdman, M. Keefer, C. Caudill, M. Jepson, T. </a:t>
            </a:r>
            <a:r>
              <a:rPr lang="en-US" sz="2000" dirty="0" err="1" smtClean="0"/>
              <a:t>Blubaugh</a:t>
            </a:r>
            <a:r>
              <a:rPr lang="en-US" sz="2000" dirty="0" smtClean="0"/>
              <a:t>, S. Lee,  M. </a:t>
            </a:r>
            <a:r>
              <a:rPr lang="en-US" sz="2000" dirty="0" err="1" smtClean="0"/>
              <a:t>Knoff</a:t>
            </a:r>
            <a:r>
              <a:rPr lang="en-US" sz="2000" dirty="0" smtClean="0"/>
              <a:t>, M. </a:t>
            </a:r>
            <a:r>
              <a:rPr lang="en-US" sz="2000" dirty="0" err="1" smtClean="0"/>
              <a:t>Morasch</a:t>
            </a:r>
            <a:r>
              <a:rPr lang="en-US" sz="2000" dirty="0" smtClean="0"/>
              <a:t>, and C. Sharpe</a:t>
            </a:r>
            <a:r>
              <a:rPr lang="en-US" sz="2000" baseline="30000" dirty="0" smtClean="0"/>
              <a:t>1</a:t>
            </a:r>
          </a:p>
          <a:p>
            <a:pPr algn="ctr" eaLnBrk="1" hangingPunct="1">
              <a:buFont typeface="Arial" panose="020B0604020202020204" pitchFamily="34" charset="0"/>
              <a:buNone/>
            </a:pPr>
            <a:r>
              <a:rPr lang="en-US" sz="1600" dirty="0" smtClean="0"/>
              <a:t>Department of Fish and Wildlife Sciences </a:t>
            </a:r>
          </a:p>
          <a:p>
            <a:pPr algn="ctr" eaLnBrk="1" hangingPunct="1">
              <a:buFont typeface="Arial" panose="020B0604020202020204" pitchFamily="34" charset="0"/>
              <a:buNone/>
            </a:pPr>
            <a:r>
              <a:rPr lang="en-US" sz="1600" dirty="0" smtClean="0"/>
              <a:t>University of Idaho, Moscow, ID 83844-3141</a:t>
            </a:r>
            <a:r>
              <a:rPr lang="en-US" sz="2000" dirty="0" smtClean="0"/>
              <a:t> </a:t>
            </a:r>
          </a:p>
          <a:p>
            <a:pPr algn="ctr" eaLnBrk="1" hangingPunct="1">
              <a:buFont typeface="Arial" panose="020B0604020202020204" pitchFamily="34" charset="0"/>
              <a:buNone/>
            </a:pPr>
            <a:r>
              <a:rPr lang="en-US" sz="1600" baseline="30000" dirty="0" smtClean="0"/>
              <a:t>1</a:t>
            </a:r>
            <a:r>
              <a:rPr lang="en-US" sz="1600" dirty="0" smtClean="0"/>
              <a:t>Oregon Department of Fish and Wildlife</a:t>
            </a:r>
          </a:p>
          <a:p>
            <a:pPr eaLnBrk="1" hangingPunct="1"/>
            <a:endParaRPr lang="en-US" sz="1600" dirty="0" smtClean="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3620974"/>
            <a:ext cx="3454400" cy="2590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55"/>
          <p:cNvSpPr>
            <a:spLocks noChangeArrowheads="1"/>
          </p:cNvSpPr>
          <p:nvPr/>
        </p:nvSpPr>
        <p:spPr bwMode="auto">
          <a:xfrm>
            <a:off x="7620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p:cNvSpPr/>
          <p:nvPr/>
        </p:nvSpPr>
        <p:spPr>
          <a:xfrm>
            <a:off x="228599" y="737175"/>
            <a:ext cx="8678871" cy="41924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99100" name="Picture 9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553" b="7814"/>
          <a:stretch/>
        </p:blipFill>
        <p:spPr bwMode="auto">
          <a:xfrm>
            <a:off x="299992" y="848589"/>
            <a:ext cx="8607478" cy="406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453390" y="47501"/>
            <a:ext cx="6237221" cy="584775"/>
          </a:xfrm>
          <a:prstGeom prst="rect">
            <a:avLst/>
          </a:prstGeom>
          <a:noFill/>
        </p:spPr>
        <p:txBody>
          <a:bodyPr wrap="none" rtlCol="0">
            <a:spAutoFit/>
          </a:bodyPr>
          <a:lstStyle/>
          <a:p>
            <a:r>
              <a:rPr lang="en-US" sz="3200" b="1" dirty="0" smtClean="0"/>
              <a:t>Winter Steelhead </a:t>
            </a:r>
            <a:r>
              <a:rPr lang="en-US" sz="3200" b="1" dirty="0" err="1" smtClean="0"/>
              <a:t>Kelting</a:t>
            </a:r>
            <a:r>
              <a:rPr lang="en-US" sz="3200" b="1" dirty="0" smtClean="0"/>
              <a:t> Rates</a:t>
            </a:r>
            <a:endParaRPr lang="en-US" sz="3200" b="1" dirty="0"/>
          </a:p>
        </p:txBody>
      </p:sp>
      <p:sp>
        <p:nvSpPr>
          <p:cNvPr id="11" name="TextBox 10"/>
          <p:cNvSpPr txBox="1"/>
          <p:nvPr/>
        </p:nvSpPr>
        <p:spPr>
          <a:xfrm>
            <a:off x="299992" y="5105400"/>
            <a:ext cx="8607478" cy="1200329"/>
          </a:xfrm>
          <a:prstGeom prst="rect">
            <a:avLst/>
          </a:prstGeom>
          <a:noFill/>
        </p:spPr>
        <p:txBody>
          <a:bodyPr wrap="square" rtlCol="0">
            <a:spAutoFit/>
          </a:bodyPr>
          <a:lstStyle/>
          <a:p>
            <a:pPr marL="285750" indent="-285750" algn="l">
              <a:buFont typeface="Arial" panose="020B0604020202020204" pitchFamily="34" charset="0"/>
              <a:buChar char="•"/>
            </a:pPr>
            <a:r>
              <a:rPr lang="en-US" sz="2400" dirty="0" smtClean="0">
                <a:latin typeface="+mn-lt"/>
              </a:rPr>
              <a:t>Basin-wide rates similar among years</a:t>
            </a:r>
          </a:p>
          <a:p>
            <a:pPr marL="285750" indent="-285750" algn="l">
              <a:buFont typeface="Arial" panose="020B0604020202020204" pitchFamily="34" charset="0"/>
              <a:buChar char="•"/>
            </a:pPr>
            <a:r>
              <a:rPr lang="en-US" sz="2400" dirty="0" smtClean="0">
                <a:latin typeface="+mn-lt"/>
              </a:rPr>
              <a:t>Rates variable among </a:t>
            </a:r>
            <a:r>
              <a:rPr lang="en-US" sz="2400" dirty="0">
                <a:latin typeface="+mn-lt"/>
              </a:rPr>
              <a:t>populations and across years within </a:t>
            </a:r>
            <a:r>
              <a:rPr lang="en-US" sz="2400" dirty="0" smtClean="0">
                <a:latin typeface="+mn-lt"/>
              </a:rPr>
              <a:t>populations</a:t>
            </a:r>
            <a:endParaRPr lang="en-US" sz="2400" dirty="0">
              <a:latin typeface="+mn-lt"/>
            </a:endParaRPr>
          </a:p>
        </p:txBody>
      </p:sp>
      <p:sp>
        <p:nvSpPr>
          <p:cNvPr id="13" name="Rectangle 12"/>
          <p:cNvSpPr/>
          <p:nvPr/>
        </p:nvSpPr>
        <p:spPr>
          <a:xfrm>
            <a:off x="5867400" y="4478118"/>
            <a:ext cx="1524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6582641" y="2163042"/>
            <a:ext cx="3476006" cy="8847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441367" y="304800"/>
            <a:ext cx="6261266" cy="584775"/>
          </a:xfrm>
          <a:prstGeom prst="rect">
            <a:avLst/>
          </a:prstGeom>
          <a:noFill/>
        </p:spPr>
        <p:txBody>
          <a:bodyPr wrap="none" rtlCol="0">
            <a:spAutoFit/>
          </a:bodyPr>
          <a:lstStyle/>
          <a:p>
            <a:r>
              <a:rPr lang="en-US" sz="3200" b="1" dirty="0" smtClean="0"/>
              <a:t>Winter Steelhead </a:t>
            </a:r>
            <a:r>
              <a:rPr lang="en-US" sz="3200" b="1" dirty="0" err="1" smtClean="0"/>
              <a:t>Kelt</a:t>
            </a:r>
            <a:r>
              <a:rPr lang="en-US" sz="3200" b="1" dirty="0" smtClean="0"/>
              <a:t> Behavior</a:t>
            </a:r>
            <a:endParaRPr lang="en-US" sz="3200" b="1" dirty="0"/>
          </a:p>
        </p:txBody>
      </p:sp>
      <p:sp>
        <p:nvSpPr>
          <p:cNvPr id="5" name="TextBox 4"/>
          <p:cNvSpPr txBox="1"/>
          <p:nvPr/>
        </p:nvSpPr>
        <p:spPr>
          <a:xfrm>
            <a:off x="6766026" y="2133600"/>
            <a:ext cx="2225574" cy="2308324"/>
          </a:xfrm>
          <a:prstGeom prst="rect">
            <a:avLst/>
          </a:prstGeom>
          <a:noFill/>
        </p:spPr>
        <p:txBody>
          <a:bodyPr wrap="square" rtlCol="0">
            <a:spAutoFit/>
          </a:bodyPr>
          <a:lstStyle/>
          <a:p>
            <a:pPr marL="285750" indent="-285750" algn="l">
              <a:buFont typeface="Arial" panose="020B0604020202020204" pitchFamily="34" charset="0"/>
              <a:buChar char="•"/>
            </a:pPr>
            <a:r>
              <a:rPr lang="en-US" sz="2400" dirty="0" smtClean="0">
                <a:latin typeface="+mn-lt"/>
              </a:rPr>
              <a:t>Duration in tributaries varies</a:t>
            </a:r>
          </a:p>
          <a:p>
            <a:pPr marL="285750" indent="-285750" algn="l">
              <a:buFont typeface="Arial" panose="020B0604020202020204" pitchFamily="34" charset="0"/>
              <a:buChar char="•"/>
            </a:pPr>
            <a:endParaRPr lang="en-US" sz="2400" dirty="0">
              <a:latin typeface="+mn-lt"/>
            </a:endParaRPr>
          </a:p>
          <a:p>
            <a:pPr marL="285750" indent="-285750" algn="l">
              <a:buFont typeface="Arial" panose="020B0604020202020204" pitchFamily="34" charset="0"/>
              <a:buChar char="•"/>
            </a:pPr>
            <a:r>
              <a:rPr lang="en-US" sz="2400" dirty="0" smtClean="0">
                <a:latin typeface="+mn-lt"/>
              </a:rPr>
              <a:t>Insight into spawn timing </a:t>
            </a:r>
          </a:p>
        </p:txBody>
      </p:sp>
      <p:pic>
        <p:nvPicPr>
          <p:cNvPr id="42598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932" r="7160"/>
          <a:stretch/>
        </p:blipFill>
        <p:spPr bwMode="auto">
          <a:xfrm>
            <a:off x="182484" y="1143000"/>
            <a:ext cx="6537426" cy="496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75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496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489" r="4460"/>
          <a:stretch/>
        </p:blipFill>
        <p:spPr bwMode="auto">
          <a:xfrm>
            <a:off x="211183" y="1295400"/>
            <a:ext cx="6570617" cy="492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1170" name="Rectangle 2"/>
          <p:cNvSpPr>
            <a:spLocks noGrp="1"/>
          </p:cNvSpPr>
          <p:nvPr>
            <p:ph type="title"/>
          </p:nvPr>
        </p:nvSpPr>
        <p:spPr>
          <a:xfrm>
            <a:off x="190500" y="228600"/>
            <a:ext cx="8763000" cy="838200"/>
          </a:xfrm>
        </p:spPr>
        <p:txBody>
          <a:bodyPr/>
          <a:lstStyle/>
          <a:p>
            <a:r>
              <a:rPr lang="en-US" sz="3200" b="1" dirty="0" smtClean="0">
                <a:latin typeface="Arial" panose="020B0604020202020204" pitchFamily="34" charset="0"/>
                <a:cs typeface="Arial" panose="020B0604020202020204" pitchFamily="34" charset="0"/>
              </a:rPr>
              <a:t>2012-2013 Winter Steelhead Life Histories</a:t>
            </a:r>
          </a:p>
        </p:txBody>
      </p:sp>
      <p:sp>
        <p:nvSpPr>
          <p:cNvPr id="4" name="TextBox 3"/>
          <p:cNvSpPr txBox="1"/>
          <p:nvPr/>
        </p:nvSpPr>
        <p:spPr>
          <a:xfrm>
            <a:off x="6705600" y="1650271"/>
            <a:ext cx="2438400" cy="3477875"/>
          </a:xfrm>
          <a:prstGeom prst="rect">
            <a:avLst/>
          </a:prstGeom>
          <a:noFill/>
        </p:spPr>
        <p:txBody>
          <a:bodyPr wrap="square" rtlCol="0">
            <a:spAutoFit/>
          </a:bodyPr>
          <a:lstStyle/>
          <a:p>
            <a:pPr marL="285750" indent="-91440" algn="l">
              <a:buFont typeface="Arial" panose="020B0604020202020204" pitchFamily="34" charset="0"/>
              <a:buChar char="•"/>
            </a:pPr>
            <a:r>
              <a:rPr lang="en-US" sz="2000" dirty="0" smtClean="0">
                <a:latin typeface="+mn-lt"/>
              </a:rPr>
              <a:t>Aging conducted by ODFW’s FLHAP staff </a:t>
            </a:r>
          </a:p>
          <a:p>
            <a:pPr marL="285750" indent="-91440" algn="l">
              <a:buFont typeface="Arial" panose="020B0604020202020204" pitchFamily="34" charset="0"/>
              <a:buChar char="•"/>
            </a:pPr>
            <a:endParaRPr lang="en-US" sz="2000" dirty="0" smtClean="0">
              <a:latin typeface="+mn-lt"/>
            </a:endParaRPr>
          </a:p>
          <a:p>
            <a:pPr marL="285750" indent="-91440" algn="l">
              <a:buFont typeface="Arial" panose="020B0604020202020204" pitchFamily="34" charset="0"/>
              <a:buChar char="•"/>
            </a:pPr>
            <a:r>
              <a:rPr lang="en-US" sz="2000" dirty="0" smtClean="0">
                <a:latin typeface="+mn-lt"/>
              </a:rPr>
              <a:t>Four most common life-history types identified</a:t>
            </a:r>
          </a:p>
          <a:p>
            <a:pPr marL="285750" indent="-91440" algn="l">
              <a:buFont typeface="Arial" panose="020B0604020202020204" pitchFamily="34" charset="0"/>
              <a:buChar char="•"/>
            </a:pPr>
            <a:endParaRPr lang="en-US" sz="2000" dirty="0">
              <a:latin typeface="+mn-lt"/>
            </a:endParaRPr>
          </a:p>
          <a:p>
            <a:pPr marL="285750" indent="-91440" algn="l">
              <a:buFont typeface="Arial" panose="020B0604020202020204" pitchFamily="34" charset="0"/>
              <a:buChar char="•"/>
            </a:pPr>
            <a:r>
              <a:rPr lang="en-US" sz="2000" dirty="0" smtClean="0">
                <a:latin typeface="+mn-lt"/>
              </a:rPr>
              <a:t>15 different life-history types</a:t>
            </a:r>
            <a:endParaRPr lang="en-US" sz="2000" dirty="0">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1914089813"/>
              </p:ext>
            </p:extLst>
          </p:nvPr>
        </p:nvGraphicFramePr>
        <p:xfrm>
          <a:off x="4114800" y="1588570"/>
          <a:ext cx="1532709" cy="3566160"/>
        </p:xfrm>
        <a:graphic>
          <a:graphicData uri="http://schemas.openxmlformats.org/drawingml/2006/table">
            <a:tbl>
              <a:tblPr>
                <a:tableStyleId>{5C22544A-7EE6-4342-B048-85BDC9FD1C3A}</a:tableStyleId>
              </a:tblPr>
              <a:tblGrid>
                <a:gridCol w="928063"/>
                <a:gridCol w="604646"/>
              </a:tblGrid>
              <a:tr h="205740">
                <a:tc>
                  <a:txBody>
                    <a:bodyPr/>
                    <a:lstStyle/>
                    <a:p>
                      <a:pPr algn="ctr" fontAlgn="b"/>
                      <a:r>
                        <a:rPr lang="en-US" sz="1400" u="none" strike="noStrike" dirty="0">
                          <a:effectLst/>
                        </a:rPr>
                        <a:t>Life History </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400" u="none" strike="noStrike" dirty="0">
                          <a:effectLst/>
                        </a:rPr>
                        <a:t>%</a:t>
                      </a:r>
                      <a:endParaRPr lang="en-US" sz="1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05740">
                <a:tc>
                  <a:txBody>
                    <a:bodyPr/>
                    <a:lstStyle/>
                    <a:p>
                      <a:pPr algn="ctr" fontAlgn="b"/>
                      <a:r>
                        <a:rPr lang="en-US" sz="1400" u="none" strike="noStrike">
                          <a:effectLst/>
                        </a:rPr>
                        <a:t>2.2</a:t>
                      </a:r>
                      <a:endParaRPr lang="en-US" sz="14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400" u="none" strike="noStrike">
                          <a:effectLst/>
                        </a:rPr>
                        <a:t>52.2</a:t>
                      </a:r>
                      <a:endParaRPr lang="en-US" sz="1400" b="0" i="0" u="none" strike="noStrike">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r>
              <a:tr h="205740">
                <a:tc>
                  <a:txBody>
                    <a:bodyPr/>
                    <a:lstStyle/>
                    <a:p>
                      <a:pPr algn="ctr" fontAlgn="b"/>
                      <a:r>
                        <a:rPr lang="en-US" sz="1400" u="none" strike="noStrike" dirty="0">
                          <a:effectLst/>
                        </a:rPr>
                        <a:t>2.3</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400" u="none" strike="noStrike">
                          <a:effectLst/>
                        </a:rPr>
                        <a:t>18.3</a:t>
                      </a:r>
                      <a:endParaRPr lang="en-US" sz="1400" b="0" i="0" u="none" strike="noStrike">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r>
              <a:tr h="205740">
                <a:tc>
                  <a:txBody>
                    <a:bodyPr/>
                    <a:lstStyle/>
                    <a:p>
                      <a:pPr algn="ctr" fontAlgn="b"/>
                      <a:r>
                        <a:rPr lang="en-US" sz="1400" u="none" strike="noStrike">
                          <a:effectLst/>
                        </a:rPr>
                        <a:t>3.2</a:t>
                      </a:r>
                      <a:endParaRPr lang="en-US" sz="14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400" u="none" strike="noStrike" dirty="0">
                          <a:effectLst/>
                        </a:rPr>
                        <a:t>10.9</a:t>
                      </a:r>
                      <a:endParaRPr lang="en-US" sz="1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r>
              <a:tr h="205740">
                <a:tc>
                  <a:txBody>
                    <a:bodyPr/>
                    <a:lstStyle/>
                    <a:p>
                      <a:pPr algn="ctr" fontAlgn="b"/>
                      <a:r>
                        <a:rPr lang="en-US" sz="1400" u="none" strike="noStrike" dirty="0" smtClean="0">
                          <a:effectLst/>
                        </a:rPr>
                        <a:t>2.2S3</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400" u="none" strike="noStrike" dirty="0">
                          <a:effectLst/>
                        </a:rPr>
                        <a:t>3.5</a:t>
                      </a:r>
                      <a:endParaRPr lang="en-US" sz="1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r>
              <a:tr h="205740">
                <a:tc>
                  <a:txBody>
                    <a:bodyPr/>
                    <a:lstStyle/>
                    <a:p>
                      <a:pPr algn="ctr" fontAlgn="b"/>
                      <a:r>
                        <a:rPr lang="en-US" sz="1400" u="none" strike="noStrike">
                          <a:effectLst/>
                        </a:rPr>
                        <a:t>1.2</a:t>
                      </a:r>
                      <a:endParaRPr lang="en-US" sz="14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400" u="none" strike="noStrike">
                          <a:effectLst/>
                        </a:rPr>
                        <a:t>3.0</a:t>
                      </a:r>
                      <a:endParaRPr lang="en-US" sz="1400" b="0" i="0" u="none" strike="noStrike">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r>
              <a:tr h="205740">
                <a:tc>
                  <a:txBody>
                    <a:bodyPr/>
                    <a:lstStyle/>
                    <a:p>
                      <a:pPr algn="ctr" fontAlgn="b"/>
                      <a:r>
                        <a:rPr lang="en-US" sz="1400" u="none" strike="noStrike">
                          <a:effectLst/>
                        </a:rPr>
                        <a:t>3.3</a:t>
                      </a:r>
                      <a:endParaRPr lang="en-US" sz="14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400" u="none" strike="noStrike">
                          <a:effectLst/>
                        </a:rPr>
                        <a:t>2.6</a:t>
                      </a:r>
                      <a:endParaRPr lang="en-US" sz="1400" b="0" i="0" u="none" strike="noStrike">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r>
              <a:tr h="205740">
                <a:tc>
                  <a:txBody>
                    <a:bodyPr/>
                    <a:lstStyle/>
                    <a:p>
                      <a:pPr algn="ctr" fontAlgn="b"/>
                      <a:r>
                        <a:rPr lang="en-US" sz="1400" u="none" strike="noStrike" dirty="0" smtClean="0">
                          <a:effectLst/>
                        </a:rPr>
                        <a:t>3.2S3</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400" u="none" strike="noStrike">
                          <a:effectLst/>
                        </a:rPr>
                        <a:t>2.2</a:t>
                      </a:r>
                      <a:endParaRPr lang="en-US" sz="1400" b="0" i="0" u="none" strike="noStrike">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r>
              <a:tr h="205740">
                <a:tc>
                  <a:txBody>
                    <a:bodyPr/>
                    <a:lstStyle/>
                    <a:p>
                      <a:pPr algn="ctr" fontAlgn="b"/>
                      <a:r>
                        <a:rPr lang="en-US" sz="1400" u="none" strike="noStrike" dirty="0" smtClean="0">
                          <a:effectLst/>
                        </a:rPr>
                        <a:t>2.3S4</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400" u="none" strike="noStrike">
                          <a:effectLst/>
                        </a:rPr>
                        <a:t>1.7</a:t>
                      </a:r>
                      <a:endParaRPr lang="en-US" sz="1400" b="0" i="0" u="none" strike="noStrike">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r>
              <a:tr h="205740">
                <a:tc>
                  <a:txBody>
                    <a:bodyPr/>
                    <a:lstStyle/>
                    <a:p>
                      <a:pPr algn="ctr" fontAlgn="b"/>
                      <a:r>
                        <a:rPr lang="en-US" sz="1400" u="none" strike="noStrike">
                          <a:effectLst/>
                        </a:rPr>
                        <a:t>1.3</a:t>
                      </a:r>
                      <a:endParaRPr lang="en-US" sz="14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400" u="none" strike="noStrike">
                          <a:effectLst/>
                        </a:rPr>
                        <a:t>1.3</a:t>
                      </a:r>
                      <a:endParaRPr lang="en-US" sz="1400" b="0" i="0" u="none" strike="noStrike">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r>
              <a:tr h="205740">
                <a:tc>
                  <a:txBody>
                    <a:bodyPr/>
                    <a:lstStyle/>
                    <a:p>
                      <a:pPr algn="ctr" fontAlgn="b"/>
                      <a:r>
                        <a:rPr lang="en-US" sz="1400" u="none" strike="noStrike">
                          <a:effectLst/>
                        </a:rPr>
                        <a:t>2.4</a:t>
                      </a:r>
                      <a:endParaRPr lang="en-US" sz="14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400" u="none" strike="noStrike">
                          <a:effectLst/>
                        </a:rPr>
                        <a:t>1.3</a:t>
                      </a:r>
                      <a:endParaRPr lang="en-US" sz="1400" b="0" i="0" u="none" strike="noStrike">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r>
              <a:tr h="205740">
                <a:tc>
                  <a:txBody>
                    <a:bodyPr/>
                    <a:lstStyle/>
                    <a:p>
                      <a:pPr algn="ctr" fontAlgn="b"/>
                      <a:r>
                        <a:rPr lang="en-US" sz="1400" u="none" strike="noStrike" dirty="0" smtClean="0">
                          <a:effectLst/>
                        </a:rPr>
                        <a:t>1.2S3</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400" u="none" strike="noStrike">
                          <a:effectLst/>
                        </a:rPr>
                        <a:t>0.9</a:t>
                      </a:r>
                      <a:endParaRPr lang="en-US" sz="1400" b="0" i="0" u="none" strike="noStrike">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r>
              <a:tr h="205740">
                <a:tc>
                  <a:txBody>
                    <a:bodyPr/>
                    <a:lstStyle/>
                    <a:p>
                      <a:pPr algn="ctr" fontAlgn="b"/>
                      <a:r>
                        <a:rPr lang="en-US" sz="1400" u="none" strike="noStrike">
                          <a:effectLst/>
                        </a:rPr>
                        <a:t>4.2</a:t>
                      </a:r>
                      <a:endParaRPr lang="en-US" sz="14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400" u="none" strike="noStrike">
                          <a:effectLst/>
                        </a:rPr>
                        <a:t>0.9</a:t>
                      </a:r>
                      <a:endParaRPr lang="en-US" sz="1400" b="0" i="0" u="none" strike="noStrike">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r>
              <a:tr h="205740">
                <a:tc>
                  <a:txBody>
                    <a:bodyPr/>
                    <a:lstStyle/>
                    <a:p>
                      <a:pPr algn="ctr" fontAlgn="b"/>
                      <a:r>
                        <a:rPr lang="en-US" sz="1400" u="none" strike="noStrike" dirty="0">
                          <a:effectLst/>
                        </a:rPr>
                        <a:t>1.4</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400" u="none" strike="noStrike">
                          <a:effectLst/>
                        </a:rPr>
                        <a:t>0.4</a:t>
                      </a:r>
                      <a:endParaRPr lang="en-US" sz="1400" b="0" i="0" u="none" strike="noStrike">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r>
              <a:tr h="205740">
                <a:tc>
                  <a:txBody>
                    <a:bodyPr/>
                    <a:lstStyle/>
                    <a:p>
                      <a:pPr algn="ctr" fontAlgn="b"/>
                      <a:r>
                        <a:rPr lang="en-US" sz="1400" u="none" strike="noStrike" dirty="0" smtClean="0">
                          <a:effectLst/>
                        </a:rPr>
                        <a:t>2.2S3S4</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400" u="none" strike="noStrike">
                          <a:effectLst/>
                        </a:rPr>
                        <a:t>0.4</a:t>
                      </a:r>
                      <a:endParaRPr lang="en-US" sz="1400" b="0" i="0" u="none" strike="noStrike">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r>
              <a:tr h="205740">
                <a:tc>
                  <a:txBody>
                    <a:bodyPr/>
                    <a:lstStyle/>
                    <a:p>
                      <a:pPr algn="ctr" fontAlgn="b"/>
                      <a:r>
                        <a:rPr lang="en-US" sz="1400" u="none" strike="noStrike" dirty="0" smtClean="0">
                          <a:effectLst/>
                        </a:rPr>
                        <a:t>3.3S4S5</a:t>
                      </a:r>
                      <a:endParaRPr lang="en-US" sz="1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0.4</a:t>
                      </a:r>
                      <a:endParaRPr lang="en-US" sz="14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p:cNvSpPr>
          <p:nvPr/>
        </p:nvSpPr>
        <p:spPr bwMode="auto">
          <a:xfrm>
            <a:off x="190500" y="15240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smtClean="0">
                <a:latin typeface="Arial" panose="020B0604020202020204" pitchFamily="34" charset="0"/>
                <a:cs typeface="Arial" panose="020B0604020202020204" pitchFamily="34" charset="0"/>
              </a:rPr>
              <a:t>2012-2013 Winter Steelhead </a:t>
            </a:r>
            <a:r>
              <a:rPr lang="en-US" sz="3200" b="1" dirty="0" err="1" smtClean="0">
                <a:latin typeface="Arial" panose="020B0604020202020204" pitchFamily="34" charset="0"/>
                <a:cs typeface="Arial" panose="020B0604020202020204" pitchFamily="34" charset="0"/>
              </a:rPr>
              <a:t>Iteroparity</a:t>
            </a:r>
            <a:r>
              <a:rPr lang="en-US" sz="3200" b="1" dirty="0" smtClean="0">
                <a:latin typeface="Arial" panose="020B0604020202020204" pitchFamily="34" charset="0"/>
                <a:cs typeface="Arial" panose="020B0604020202020204" pitchFamily="34" charset="0"/>
              </a:rPr>
              <a:t> Rates</a:t>
            </a:r>
          </a:p>
        </p:txBody>
      </p:sp>
      <p:sp>
        <p:nvSpPr>
          <p:cNvPr id="8" name="TextBox 7"/>
          <p:cNvSpPr txBox="1"/>
          <p:nvPr/>
        </p:nvSpPr>
        <p:spPr>
          <a:xfrm>
            <a:off x="7086600" y="1789611"/>
            <a:ext cx="1740428" cy="3785652"/>
          </a:xfrm>
          <a:prstGeom prst="rect">
            <a:avLst/>
          </a:prstGeom>
          <a:noFill/>
        </p:spPr>
        <p:txBody>
          <a:bodyPr wrap="square" rtlCol="0">
            <a:spAutoFit/>
          </a:bodyPr>
          <a:lstStyle/>
          <a:p>
            <a:pPr marL="285750" indent="-285750" algn="l">
              <a:buFont typeface="Arial" panose="020B0604020202020204" pitchFamily="34" charset="0"/>
              <a:buChar char="•"/>
            </a:pPr>
            <a:endParaRPr lang="en-US" sz="2400" dirty="0">
              <a:latin typeface="+mn-lt"/>
            </a:endParaRPr>
          </a:p>
          <a:p>
            <a:pPr algn="l"/>
            <a:r>
              <a:rPr lang="en-US" sz="2400" dirty="0" smtClean="0">
                <a:latin typeface="+mn-lt"/>
              </a:rPr>
              <a:t>All years combined:</a:t>
            </a:r>
          </a:p>
          <a:p>
            <a:pPr algn="l"/>
            <a:endParaRPr lang="en-US" sz="2400" dirty="0" smtClean="0">
              <a:latin typeface="+mn-lt"/>
            </a:endParaRPr>
          </a:p>
          <a:p>
            <a:pPr marL="285750" indent="-285750" algn="l">
              <a:buFont typeface="Arial" panose="020B0604020202020204" pitchFamily="34" charset="0"/>
              <a:buChar char="•"/>
            </a:pPr>
            <a:r>
              <a:rPr lang="en-US" sz="2400" dirty="0" smtClean="0">
                <a:latin typeface="+mn-lt"/>
              </a:rPr>
              <a:t>8% 2</a:t>
            </a:r>
            <a:r>
              <a:rPr lang="en-US" sz="2400" baseline="30000" dirty="0" smtClean="0">
                <a:latin typeface="+mn-lt"/>
              </a:rPr>
              <a:t>nd</a:t>
            </a:r>
            <a:r>
              <a:rPr lang="en-US" sz="2400" dirty="0" smtClean="0">
                <a:latin typeface="+mn-lt"/>
              </a:rPr>
              <a:t> </a:t>
            </a:r>
            <a:r>
              <a:rPr lang="en-US" sz="2400" dirty="0" err="1" smtClean="0">
                <a:latin typeface="+mn-lt"/>
              </a:rPr>
              <a:t>spawners</a:t>
            </a:r>
            <a:endParaRPr lang="en-US" sz="2400" dirty="0">
              <a:latin typeface="+mn-lt"/>
            </a:endParaRPr>
          </a:p>
          <a:p>
            <a:pPr marL="285750" indent="-285750" algn="l">
              <a:buFont typeface="Arial" panose="020B0604020202020204" pitchFamily="34" charset="0"/>
              <a:buChar char="•"/>
            </a:pPr>
            <a:endParaRPr lang="en-US" sz="2400" dirty="0" smtClean="0">
              <a:latin typeface="+mn-lt"/>
            </a:endParaRPr>
          </a:p>
          <a:p>
            <a:pPr marL="285750" indent="-285750" algn="l">
              <a:buFont typeface="Arial" panose="020B0604020202020204" pitchFamily="34" charset="0"/>
              <a:buChar char="•"/>
            </a:pPr>
            <a:r>
              <a:rPr lang="en-US" sz="2400" dirty="0" smtClean="0">
                <a:latin typeface="+mn-lt"/>
              </a:rPr>
              <a:t>2% 3</a:t>
            </a:r>
            <a:r>
              <a:rPr lang="en-US" sz="2400" baseline="30000" dirty="0" smtClean="0">
                <a:latin typeface="+mn-lt"/>
              </a:rPr>
              <a:t>rd</a:t>
            </a:r>
            <a:r>
              <a:rPr lang="en-US" sz="2400" dirty="0" smtClean="0">
                <a:latin typeface="+mn-lt"/>
              </a:rPr>
              <a:t> </a:t>
            </a:r>
            <a:r>
              <a:rPr lang="en-US" sz="2400" dirty="0" err="1" smtClean="0">
                <a:latin typeface="+mn-lt"/>
              </a:rPr>
              <a:t>spawners</a:t>
            </a:r>
            <a:r>
              <a:rPr lang="en-US" sz="2400" dirty="0" smtClean="0">
                <a:latin typeface="+mn-lt"/>
              </a:rPr>
              <a:t> </a:t>
            </a:r>
          </a:p>
          <a:p>
            <a:pPr marL="285750" indent="-285750" algn="l">
              <a:buFont typeface="Arial" panose="020B0604020202020204" pitchFamily="34" charset="0"/>
              <a:buChar char="•"/>
            </a:pPr>
            <a:endParaRPr lang="en-US" sz="2400" dirty="0">
              <a:latin typeface="+mn-lt"/>
            </a:endParaRPr>
          </a:p>
        </p:txBody>
      </p:sp>
      <p:pic>
        <p:nvPicPr>
          <p:cNvPr id="4218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551" y="1144190"/>
            <a:ext cx="6559550" cy="571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144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5700" name="Title 1"/>
          <p:cNvSpPr>
            <a:spLocks noGrp="1"/>
          </p:cNvSpPr>
          <p:nvPr>
            <p:ph type="title"/>
          </p:nvPr>
        </p:nvSpPr>
        <p:spPr>
          <a:xfrm>
            <a:off x="457200" y="23751"/>
            <a:ext cx="8229600" cy="487362"/>
          </a:xfrm>
          <a:ln/>
        </p:spPr>
        <p:txBody>
          <a:bodyPr/>
          <a:lstStyle/>
          <a:p>
            <a:pPr eaLnBrk="1" hangingPunct="1"/>
            <a:r>
              <a:rPr lang="en-US" sz="3200" b="1" dirty="0" smtClean="0"/>
              <a:t>Summer Steelhead Tags and Counts</a:t>
            </a:r>
            <a:endParaRPr lang="en-US" sz="3200" dirty="0" smtClean="0"/>
          </a:p>
        </p:txBody>
      </p:sp>
      <p:sp>
        <p:nvSpPr>
          <p:cNvPr id="285702" name="Rectangle 6"/>
          <p:cNvSpPr>
            <a:spLocks noChangeArrowheads="1"/>
          </p:cNvSpPr>
          <p:nvPr/>
        </p:nvSpPr>
        <p:spPr bwMode="auto">
          <a:xfrm>
            <a:off x="0" y="233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 name="TextBox 3"/>
          <p:cNvSpPr txBox="1"/>
          <p:nvPr/>
        </p:nvSpPr>
        <p:spPr>
          <a:xfrm>
            <a:off x="6773663" y="2971800"/>
            <a:ext cx="1954189" cy="830997"/>
          </a:xfrm>
          <a:prstGeom prst="rect">
            <a:avLst/>
          </a:prstGeom>
          <a:noFill/>
        </p:spPr>
        <p:txBody>
          <a:bodyPr wrap="none" rtlCol="0">
            <a:spAutoFit/>
          </a:bodyPr>
          <a:lstStyle/>
          <a:p>
            <a:r>
              <a:rPr lang="en-US" sz="1600" dirty="0" smtClean="0">
                <a:latin typeface="+mn-lt"/>
              </a:rPr>
              <a:t>Temperature-related </a:t>
            </a:r>
          </a:p>
          <a:p>
            <a:r>
              <a:rPr lang="en-US" sz="1600" dirty="0">
                <a:latin typeface="+mn-lt"/>
              </a:rPr>
              <a:t>r</a:t>
            </a:r>
            <a:r>
              <a:rPr lang="en-US" sz="1600" dirty="0" smtClean="0">
                <a:latin typeface="+mn-lt"/>
              </a:rPr>
              <a:t>estrictions for </a:t>
            </a:r>
          </a:p>
          <a:p>
            <a:r>
              <a:rPr lang="en-US" sz="1600" dirty="0">
                <a:latin typeface="+mn-lt"/>
              </a:rPr>
              <a:t>l</a:t>
            </a:r>
            <a:r>
              <a:rPr lang="en-US" sz="1600" dirty="0" smtClean="0">
                <a:latin typeface="+mn-lt"/>
              </a:rPr>
              <a:t>ate summers</a:t>
            </a:r>
            <a:endParaRPr lang="en-US" sz="1600" dirty="0">
              <a:latin typeface="+mn-lt"/>
            </a:endParaRPr>
          </a:p>
        </p:txBody>
      </p:sp>
      <p:pic>
        <p:nvPicPr>
          <p:cNvPr id="4229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630135"/>
            <a:ext cx="5860465" cy="551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064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0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875" y="838200"/>
            <a:ext cx="7842250" cy="520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6"/>
          <p:cNvSpPr txBox="1">
            <a:spLocks noChangeArrowheads="1"/>
          </p:cNvSpPr>
          <p:nvPr/>
        </p:nvSpPr>
        <p:spPr bwMode="auto">
          <a:xfrm>
            <a:off x="1638300" y="228600"/>
            <a:ext cx="586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800" b="1" dirty="0"/>
              <a:t>Run Timing – </a:t>
            </a:r>
            <a:r>
              <a:rPr lang="en-US" sz="2800" b="1" dirty="0" smtClean="0"/>
              <a:t>Summer </a:t>
            </a:r>
            <a:r>
              <a:rPr lang="en-US" sz="2800" b="1" dirty="0"/>
              <a:t>Steelhead</a:t>
            </a:r>
          </a:p>
        </p:txBody>
      </p:sp>
      <p:sp>
        <p:nvSpPr>
          <p:cNvPr id="2" name="Oval 1"/>
          <p:cNvSpPr/>
          <p:nvPr/>
        </p:nvSpPr>
        <p:spPr>
          <a:xfrm>
            <a:off x="2819400" y="4073236"/>
            <a:ext cx="4495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091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110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377" r="1590"/>
          <a:stretch/>
        </p:blipFill>
        <p:spPr bwMode="auto">
          <a:xfrm>
            <a:off x="176275" y="1066800"/>
            <a:ext cx="6439015" cy="5305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347606" y="352752"/>
            <a:ext cx="8448788" cy="461665"/>
          </a:xfrm>
          <a:prstGeom prst="rect">
            <a:avLst/>
          </a:prstGeom>
          <a:noFill/>
        </p:spPr>
        <p:txBody>
          <a:bodyPr wrap="none" rtlCol="0">
            <a:spAutoFit/>
          </a:bodyPr>
          <a:lstStyle/>
          <a:p>
            <a:r>
              <a:rPr lang="en-US" sz="2400" b="1" dirty="0" smtClean="0"/>
              <a:t>Summer Steelhead Escapement to Tributaries 2012-2014</a:t>
            </a:r>
            <a:endParaRPr lang="en-US" sz="2400" b="1" dirty="0"/>
          </a:p>
        </p:txBody>
      </p:sp>
      <p:sp>
        <p:nvSpPr>
          <p:cNvPr id="5" name="TextBox 4"/>
          <p:cNvSpPr txBox="1"/>
          <p:nvPr/>
        </p:nvSpPr>
        <p:spPr>
          <a:xfrm>
            <a:off x="6705600" y="1565151"/>
            <a:ext cx="2187265" cy="1569660"/>
          </a:xfrm>
          <a:prstGeom prst="rect">
            <a:avLst/>
          </a:prstGeom>
          <a:noFill/>
        </p:spPr>
        <p:txBody>
          <a:bodyPr wrap="none" rtlCol="0">
            <a:spAutoFit/>
          </a:bodyPr>
          <a:lstStyle/>
          <a:p>
            <a:pPr algn="l"/>
            <a:r>
              <a:rPr lang="en-US" sz="2400" dirty="0" smtClean="0">
                <a:latin typeface="+mn-lt"/>
              </a:rPr>
              <a:t>Highest returns:</a:t>
            </a:r>
          </a:p>
          <a:p>
            <a:pPr marL="342900" indent="-342900" algn="l">
              <a:buAutoNum type="arabicParenR"/>
            </a:pPr>
            <a:r>
              <a:rPr lang="en-US" sz="2400" dirty="0" smtClean="0">
                <a:latin typeface="+mn-lt"/>
              </a:rPr>
              <a:t>S. Santiam</a:t>
            </a:r>
          </a:p>
          <a:p>
            <a:pPr marL="342900" indent="-342900" algn="l">
              <a:buAutoNum type="arabicParenR"/>
            </a:pPr>
            <a:r>
              <a:rPr lang="en-US" sz="2400" dirty="0" smtClean="0">
                <a:latin typeface="+mn-lt"/>
              </a:rPr>
              <a:t>Middle Fork</a:t>
            </a:r>
          </a:p>
          <a:p>
            <a:pPr marL="342900" indent="-342900" algn="l">
              <a:buAutoNum type="arabicParenR"/>
            </a:pPr>
            <a:r>
              <a:rPr lang="en-US" sz="2400" dirty="0" smtClean="0">
                <a:latin typeface="+mn-lt"/>
              </a:rPr>
              <a:t>McKenzie</a:t>
            </a:r>
            <a:endParaRPr lang="en-US" sz="2400" dirty="0">
              <a:latin typeface="+mn-lt"/>
            </a:endParaRPr>
          </a:p>
        </p:txBody>
      </p:sp>
      <p:sp>
        <p:nvSpPr>
          <p:cNvPr id="11" name="TextBox 10"/>
          <p:cNvSpPr txBox="1"/>
          <p:nvPr/>
        </p:nvSpPr>
        <p:spPr>
          <a:xfrm>
            <a:off x="5005251" y="1801562"/>
            <a:ext cx="1358064" cy="461665"/>
          </a:xfrm>
          <a:prstGeom prst="rect">
            <a:avLst/>
          </a:prstGeom>
          <a:noFill/>
        </p:spPr>
        <p:txBody>
          <a:bodyPr wrap="none" rtlCol="0">
            <a:spAutoFit/>
          </a:bodyPr>
          <a:lstStyle/>
          <a:p>
            <a:pPr algn="l"/>
            <a:r>
              <a:rPr lang="en-US" sz="1200" b="1" dirty="0" smtClean="0"/>
              <a:t>Range = 75-90%</a:t>
            </a:r>
          </a:p>
          <a:p>
            <a:pPr algn="l"/>
            <a:r>
              <a:rPr lang="en-US" sz="1200" b="1" dirty="0" smtClean="0"/>
              <a:t>Mean = 82%</a:t>
            </a:r>
            <a:endParaRPr lang="en-US" sz="1200" b="1" dirty="0"/>
          </a:p>
        </p:txBody>
      </p:sp>
      <p:sp>
        <p:nvSpPr>
          <p:cNvPr id="12" name="Rectangle 11"/>
          <p:cNvSpPr/>
          <p:nvPr/>
        </p:nvSpPr>
        <p:spPr>
          <a:xfrm>
            <a:off x="5017162" y="1801561"/>
            <a:ext cx="1290699" cy="461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344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432358" y="337071"/>
            <a:ext cx="6279284" cy="461665"/>
          </a:xfrm>
          <a:prstGeom prst="rect">
            <a:avLst/>
          </a:prstGeom>
          <a:noFill/>
        </p:spPr>
        <p:txBody>
          <a:bodyPr wrap="none" rtlCol="0">
            <a:spAutoFit/>
          </a:bodyPr>
          <a:lstStyle/>
          <a:p>
            <a:r>
              <a:rPr lang="en-US" sz="2400" b="1" dirty="0" smtClean="0"/>
              <a:t>Summer Steelhead </a:t>
            </a:r>
            <a:r>
              <a:rPr lang="en-US" sz="2400" b="1" dirty="0"/>
              <a:t>R</a:t>
            </a:r>
            <a:r>
              <a:rPr lang="en-US" sz="2400" b="1" dirty="0" smtClean="0"/>
              <a:t>ecaptures 2012-2014</a:t>
            </a:r>
            <a:endParaRPr lang="en-US" sz="2400" b="1" dirty="0"/>
          </a:p>
        </p:txBody>
      </p:sp>
      <p:sp>
        <p:nvSpPr>
          <p:cNvPr id="2" name="TextBox 1"/>
          <p:cNvSpPr txBox="1"/>
          <p:nvPr/>
        </p:nvSpPr>
        <p:spPr>
          <a:xfrm>
            <a:off x="1633792" y="5936348"/>
            <a:ext cx="5876416" cy="707886"/>
          </a:xfrm>
          <a:prstGeom prst="rect">
            <a:avLst/>
          </a:prstGeom>
          <a:noFill/>
        </p:spPr>
        <p:txBody>
          <a:bodyPr wrap="none" rtlCol="0">
            <a:spAutoFit/>
          </a:bodyPr>
          <a:lstStyle/>
          <a:p>
            <a:r>
              <a:rPr lang="en-US" sz="2000" dirty="0" smtClean="0">
                <a:latin typeface="+mj-lt"/>
              </a:rPr>
              <a:t>Mean reported annual recaptures rates:</a:t>
            </a:r>
            <a:r>
              <a:rPr lang="en-US" sz="2000" dirty="0">
                <a:latin typeface="+mj-lt"/>
              </a:rPr>
              <a:t> </a:t>
            </a:r>
            <a:r>
              <a:rPr lang="en-US" sz="2000" dirty="0" smtClean="0">
                <a:latin typeface="+mj-lt"/>
              </a:rPr>
              <a:t>Anglers = 18%</a:t>
            </a:r>
          </a:p>
          <a:p>
            <a:r>
              <a:rPr lang="en-US" sz="2000" dirty="0" smtClean="0">
                <a:latin typeface="+mj-lt"/>
              </a:rPr>
              <a:t>                                                                   Hatcheries = 8%</a:t>
            </a:r>
            <a:endParaRPr lang="en-US" sz="2000" dirty="0">
              <a:latin typeface="+mj-lt"/>
            </a:endParaRPr>
          </a:p>
        </p:txBody>
      </p:sp>
      <p:pic>
        <p:nvPicPr>
          <p:cNvPr id="43213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982" b="3676"/>
          <a:stretch/>
        </p:blipFill>
        <p:spPr bwMode="auto">
          <a:xfrm>
            <a:off x="1496365" y="921921"/>
            <a:ext cx="6151270" cy="502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354" y="3078013"/>
            <a:ext cx="1505074" cy="707886"/>
          </a:xfrm>
          <a:prstGeom prst="rect">
            <a:avLst/>
          </a:prstGeom>
          <a:noFill/>
        </p:spPr>
        <p:txBody>
          <a:bodyPr wrap="square" rtlCol="0">
            <a:spAutoFit/>
          </a:bodyPr>
          <a:lstStyle/>
          <a:p>
            <a:r>
              <a:rPr lang="en-US" sz="2000" dirty="0" smtClean="0">
                <a:latin typeface="+mj-lt"/>
              </a:rPr>
              <a:t>*Fish tagged at the Falls</a:t>
            </a:r>
            <a:endParaRPr lang="en-US" sz="2000" dirty="0">
              <a:latin typeface="+mj-lt"/>
            </a:endParaRPr>
          </a:p>
        </p:txBody>
      </p:sp>
    </p:spTree>
    <p:extLst>
      <p:ext uri="{BB962C8B-B14F-4D97-AF65-F5344CB8AC3E}">
        <p14:creationId xmlns:p14="http://schemas.microsoft.com/office/powerpoint/2010/main" val="1291132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315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59"/>
          <a:stretch/>
        </p:blipFill>
        <p:spPr bwMode="auto">
          <a:xfrm>
            <a:off x="857006" y="169333"/>
            <a:ext cx="4497500" cy="653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474270" y="1796873"/>
            <a:ext cx="3518659" cy="3785652"/>
          </a:xfrm>
          <a:prstGeom prst="rect">
            <a:avLst/>
          </a:prstGeom>
          <a:noFill/>
        </p:spPr>
        <p:txBody>
          <a:bodyPr wrap="square" rtlCol="0">
            <a:spAutoFit/>
          </a:bodyPr>
          <a:lstStyle/>
          <a:p>
            <a:pPr marL="285750" indent="-285750" algn="l">
              <a:buFont typeface="Arial" panose="020B0604020202020204" pitchFamily="34" charset="0"/>
              <a:buChar char="•"/>
            </a:pPr>
            <a:r>
              <a:rPr lang="en-US" sz="2000" dirty="0" smtClean="0">
                <a:latin typeface="+mn-lt"/>
              </a:rPr>
              <a:t>Small but persistent returns to west side </a:t>
            </a:r>
            <a:r>
              <a:rPr lang="en-US" sz="2000" dirty="0" err="1" smtClean="0">
                <a:latin typeface="+mn-lt"/>
              </a:rPr>
              <a:t>tribs</a:t>
            </a:r>
            <a:r>
              <a:rPr lang="en-US" sz="2000" dirty="0" smtClean="0">
                <a:latin typeface="+mn-lt"/>
              </a:rPr>
              <a:t>. by winter SH</a:t>
            </a:r>
          </a:p>
          <a:p>
            <a:pPr marL="285750" indent="-285750" algn="l">
              <a:buFont typeface="Arial" panose="020B0604020202020204" pitchFamily="34" charset="0"/>
              <a:buChar char="•"/>
            </a:pPr>
            <a:endParaRPr lang="en-US" sz="2000" dirty="0">
              <a:latin typeface="+mn-lt"/>
            </a:endParaRPr>
          </a:p>
          <a:p>
            <a:pPr marL="285750" indent="-285750" algn="l">
              <a:buFont typeface="Arial" panose="020B0604020202020204" pitchFamily="34" charset="0"/>
              <a:buChar char="•"/>
            </a:pPr>
            <a:r>
              <a:rPr lang="en-US" sz="2000" dirty="0">
                <a:latin typeface="+mn-lt"/>
              </a:rPr>
              <a:t>No returns to west side</a:t>
            </a:r>
          </a:p>
          <a:p>
            <a:pPr algn="l"/>
            <a:r>
              <a:rPr lang="en-US" sz="2000" dirty="0">
                <a:latin typeface="+mn-lt"/>
              </a:rPr>
              <a:t>     </a:t>
            </a:r>
            <a:r>
              <a:rPr lang="en-US" sz="2000" dirty="0" err="1">
                <a:latin typeface="+mn-lt"/>
              </a:rPr>
              <a:t>tribs</a:t>
            </a:r>
            <a:r>
              <a:rPr lang="en-US" sz="2000" dirty="0">
                <a:latin typeface="+mn-lt"/>
              </a:rPr>
              <a:t>. by summer SH</a:t>
            </a:r>
          </a:p>
          <a:p>
            <a:pPr marL="285750" indent="-285750" algn="l">
              <a:buFont typeface="Arial" panose="020B0604020202020204" pitchFamily="34" charset="0"/>
              <a:buChar char="•"/>
            </a:pPr>
            <a:endParaRPr lang="en-US" sz="2000" dirty="0" smtClean="0">
              <a:latin typeface="+mn-lt"/>
            </a:endParaRPr>
          </a:p>
          <a:p>
            <a:pPr marL="285750" indent="-285750" algn="l">
              <a:buFont typeface="Arial" panose="020B0604020202020204" pitchFamily="34" charset="0"/>
              <a:buChar char="•"/>
            </a:pPr>
            <a:r>
              <a:rPr lang="en-US" sz="2000" dirty="0" smtClean="0">
                <a:latin typeface="+mn-lt"/>
              </a:rPr>
              <a:t>Winters continue to return to Middle Fork, outside of Upper Willamette River Distinct Population Segment (DPS)</a:t>
            </a:r>
          </a:p>
        </p:txBody>
      </p:sp>
      <p:sp>
        <p:nvSpPr>
          <p:cNvPr id="6" name="Oval 5"/>
          <p:cNvSpPr/>
          <p:nvPr/>
        </p:nvSpPr>
        <p:spPr>
          <a:xfrm>
            <a:off x="1202267" y="5567738"/>
            <a:ext cx="1371600" cy="1113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9322" y="4572000"/>
            <a:ext cx="1555234" cy="415498"/>
          </a:xfrm>
          <a:prstGeom prst="rect">
            <a:avLst/>
          </a:prstGeom>
          <a:noFill/>
        </p:spPr>
        <p:txBody>
          <a:bodyPr wrap="none" rtlCol="0">
            <a:spAutoFit/>
          </a:bodyPr>
          <a:lstStyle/>
          <a:p>
            <a:r>
              <a:rPr lang="en-US" sz="1000" b="1" dirty="0" smtClean="0"/>
              <a:t>Limited by lower flows</a:t>
            </a:r>
          </a:p>
          <a:p>
            <a:r>
              <a:rPr lang="en-US" sz="1000" b="1" dirty="0"/>
              <a:t>a</a:t>
            </a:r>
            <a:r>
              <a:rPr lang="en-US" sz="1000" b="1" dirty="0" smtClean="0"/>
              <a:t>nd higher temps</a:t>
            </a:r>
            <a:endParaRPr lang="en-US" sz="1100" b="1" dirty="0"/>
          </a:p>
        </p:txBody>
      </p:sp>
      <p:cxnSp>
        <p:nvCxnSpPr>
          <p:cNvPr id="5" name="Straight Arrow Connector 4"/>
          <p:cNvCxnSpPr>
            <a:stCxn id="2" idx="2"/>
            <a:endCxn id="6" idx="1"/>
          </p:cNvCxnSpPr>
          <p:nvPr/>
        </p:nvCxnSpPr>
        <p:spPr>
          <a:xfrm>
            <a:off x="816939" y="4987498"/>
            <a:ext cx="586194" cy="743341"/>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00783" y="304800"/>
            <a:ext cx="3392146" cy="1200329"/>
          </a:xfrm>
          <a:prstGeom prst="rect">
            <a:avLst/>
          </a:prstGeom>
          <a:noFill/>
        </p:spPr>
        <p:txBody>
          <a:bodyPr wrap="none" rtlCol="0">
            <a:spAutoFit/>
          </a:bodyPr>
          <a:lstStyle/>
          <a:p>
            <a:r>
              <a:rPr lang="en-US" sz="2400" b="1" dirty="0" smtClean="0"/>
              <a:t>Fates in East and </a:t>
            </a:r>
          </a:p>
          <a:p>
            <a:r>
              <a:rPr lang="en-US" sz="2400" b="1" dirty="0" smtClean="0"/>
              <a:t>West Side Tributaries </a:t>
            </a:r>
          </a:p>
          <a:p>
            <a:r>
              <a:rPr lang="en-US" sz="2400" b="1" dirty="0" smtClean="0"/>
              <a:t>2012-2014</a:t>
            </a:r>
            <a:endParaRPr lang="en-US" sz="2400" b="1" dirty="0"/>
          </a:p>
        </p:txBody>
      </p:sp>
    </p:spTree>
    <p:extLst>
      <p:ext uri="{BB962C8B-B14F-4D97-AF65-F5344CB8AC3E}">
        <p14:creationId xmlns:p14="http://schemas.microsoft.com/office/powerpoint/2010/main" val="1421208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6642" y="3530112"/>
            <a:ext cx="4807358" cy="2867547"/>
          </a:xfrm>
          <a:prstGeom prst="rect">
            <a:avLst/>
          </a:prstGeom>
          <a:no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691197"/>
            <a:ext cx="6370302" cy="2275205"/>
          </a:xfrm>
          <a:prstGeom prst="rect">
            <a:avLst/>
          </a:prstGeom>
          <a:noFill/>
          <a:ln>
            <a:noFill/>
          </a:ln>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36154" t="41869"/>
          <a:stretch/>
        </p:blipFill>
        <p:spPr bwMode="auto">
          <a:xfrm>
            <a:off x="21771" y="3096986"/>
            <a:ext cx="4220817" cy="3733800"/>
          </a:xfrm>
          <a:prstGeom prst="rect">
            <a:avLst/>
          </a:prstGeom>
          <a:noFill/>
          <a:ln>
            <a:noFill/>
          </a:ln>
        </p:spPr>
      </p:pic>
      <p:sp>
        <p:nvSpPr>
          <p:cNvPr id="8" name="TextBox 7"/>
          <p:cNvSpPr txBox="1"/>
          <p:nvPr/>
        </p:nvSpPr>
        <p:spPr>
          <a:xfrm>
            <a:off x="609600" y="970039"/>
            <a:ext cx="1848583" cy="1785104"/>
          </a:xfrm>
          <a:prstGeom prst="rect">
            <a:avLst/>
          </a:prstGeom>
          <a:noFill/>
        </p:spPr>
        <p:txBody>
          <a:bodyPr wrap="none" rtlCol="0">
            <a:spAutoFit/>
          </a:bodyPr>
          <a:lstStyle/>
          <a:p>
            <a:pPr algn="l"/>
            <a:r>
              <a:rPr lang="en-US" sz="2200" b="1" dirty="0" smtClean="0">
                <a:latin typeface="+mn-lt"/>
              </a:rPr>
              <a:t>2012 summer </a:t>
            </a:r>
          </a:p>
          <a:p>
            <a:pPr algn="l"/>
            <a:r>
              <a:rPr lang="en-US" sz="2200" b="1" dirty="0" smtClean="0">
                <a:latin typeface="+mn-lt"/>
              </a:rPr>
              <a:t>steelhead</a:t>
            </a:r>
          </a:p>
          <a:p>
            <a:pPr algn="l"/>
            <a:endParaRPr lang="en-US" sz="2200" b="1" dirty="0">
              <a:latin typeface="+mn-lt"/>
            </a:endParaRPr>
          </a:p>
          <a:p>
            <a:pPr algn="l"/>
            <a:r>
              <a:rPr lang="en-US" sz="2200" b="1" dirty="0" smtClean="0">
                <a:latin typeface="+mn-lt"/>
              </a:rPr>
              <a:t>2013 winter </a:t>
            </a:r>
          </a:p>
          <a:p>
            <a:pPr algn="l"/>
            <a:r>
              <a:rPr lang="en-US" sz="2200" b="1" dirty="0" smtClean="0">
                <a:latin typeface="+mn-lt"/>
              </a:rPr>
              <a:t>steelhead </a:t>
            </a:r>
            <a:endParaRPr lang="en-US" sz="2200" b="1" dirty="0">
              <a:latin typeface="+mn-lt"/>
            </a:endParaRPr>
          </a:p>
        </p:txBody>
      </p:sp>
      <p:sp>
        <p:nvSpPr>
          <p:cNvPr id="10" name="Oval 9"/>
          <p:cNvSpPr/>
          <p:nvPr/>
        </p:nvSpPr>
        <p:spPr>
          <a:xfrm>
            <a:off x="202663" y="1105989"/>
            <a:ext cx="3048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2663" y="2172789"/>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p:cNvSpPr>
            <a:spLocks noGrp="1"/>
          </p:cNvSpPr>
          <p:nvPr>
            <p:ph type="title"/>
          </p:nvPr>
        </p:nvSpPr>
        <p:spPr>
          <a:xfrm>
            <a:off x="457200" y="-120877"/>
            <a:ext cx="8229600" cy="838200"/>
          </a:xfrm>
        </p:spPr>
        <p:txBody>
          <a:bodyPr/>
          <a:lstStyle/>
          <a:p>
            <a:r>
              <a:rPr lang="en-US" sz="3600" b="1" dirty="0" smtClean="0"/>
              <a:t>Winter/Summer Spatial Overlap</a:t>
            </a:r>
          </a:p>
        </p:txBody>
      </p:sp>
    </p:spTree>
    <p:extLst>
      <p:ext uri="{BB962C8B-B14F-4D97-AF65-F5344CB8AC3E}">
        <p14:creationId xmlns:p14="http://schemas.microsoft.com/office/powerpoint/2010/main" val="2545888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Title 1"/>
          <p:cNvSpPr>
            <a:spLocks noGrp="1"/>
          </p:cNvSpPr>
          <p:nvPr>
            <p:ph type="title"/>
          </p:nvPr>
        </p:nvSpPr>
        <p:spPr>
          <a:xfrm>
            <a:off x="333103" y="76200"/>
            <a:ext cx="8382000" cy="1143000"/>
          </a:xfrm>
        </p:spPr>
        <p:txBody>
          <a:bodyPr/>
          <a:lstStyle/>
          <a:p>
            <a:pPr eaLnBrk="1" hangingPunct="1"/>
            <a:r>
              <a:rPr lang="en-US" sz="3600" b="1" dirty="0" smtClean="0"/>
              <a:t>Radio-Tagged Steelhead at Willamette Falls</a:t>
            </a:r>
            <a:endParaRPr lang="en-US" sz="4000" b="1" dirty="0" smtClean="0"/>
          </a:p>
        </p:txBody>
      </p:sp>
      <p:sp>
        <p:nvSpPr>
          <p:cNvPr id="20482" name="Content Placeholder 2"/>
          <p:cNvSpPr>
            <a:spLocks noGrp="1"/>
          </p:cNvSpPr>
          <p:nvPr>
            <p:ph idx="1"/>
          </p:nvPr>
        </p:nvSpPr>
        <p:spPr>
          <a:xfrm>
            <a:off x="333103" y="1143000"/>
            <a:ext cx="8839200" cy="3352800"/>
          </a:xfrm>
        </p:spPr>
        <p:txBody>
          <a:bodyPr/>
          <a:lstStyle/>
          <a:p>
            <a:pPr marL="0" indent="0" eaLnBrk="1" hangingPunct="1">
              <a:buNone/>
            </a:pPr>
            <a:r>
              <a:rPr lang="en-US" sz="3200" dirty="0" smtClean="0"/>
              <a:t>Describe steelhead behaviors in </a:t>
            </a:r>
            <a:r>
              <a:rPr lang="en-US" sz="3200" dirty="0" err="1" smtClean="0"/>
              <a:t>mainstem</a:t>
            </a:r>
            <a:r>
              <a:rPr lang="en-US" sz="3200" dirty="0" smtClean="0"/>
              <a:t> and tributaries:</a:t>
            </a:r>
          </a:p>
          <a:p>
            <a:pPr lvl="1" eaLnBrk="1" hangingPunct="1">
              <a:buFontTx/>
              <a:buChar char="•"/>
            </a:pPr>
            <a:r>
              <a:rPr lang="en-US" dirty="0" smtClean="0"/>
              <a:t>Tributary escapement</a:t>
            </a:r>
          </a:p>
          <a:p>
            <a:pPr lvl="1" eaLnBrk="1" hangingPunct="1">
              <a:buFontTx/>
              <a:buChar char="•"/>
            </a:pPr>
            <a:r>
              <a:rPr lang="en-US" dirty="0" err="1" smtClean="0"/>
              <a:t>Kelting</a:t>
            </a:r>
            <a:r>
              <a:rPr lang="en-US" dirty="0" smtClean="0"/>
              <a:t> behavior</a:t>
            </a:r>
          </a:p>
          <a:p>
            <a:pPr lvl="1" eaLnBrk="1" hangingPunct="1">
              <a:buFontTx/>
              <a:buChar char="•"/>
            </a:pPr>
            <a:r>
              <a:rPr lang="en-US" dirty="0" smtClean="0"/>
              <a:t>Repeat spawning (iteroparity) </a:t>
            </a:r>
          </a:p>
          <a:p>
            <a:pPr lvl="1" eaLnBrk="1" hangingPunct="1">
              <a:buFontTx/>
              <a:buChar char="•"/>
            </a:pPr>
            <a:r>
              <a:rPr lang="en-US" dirty="0" smtClean="0"/>
              <a:t>Spatial and temporal overlap of winter and summer steelhead</a:t>
            </a:r>
            <a:endParaRPr lang="en-US" sz="2400" dirty="0" smtClean="0"/>
          </a:p>
          <a:p>
            <a:pPr eaLnBrk="1" hangingPunct="1"/>
            <a:endParaRPr lang="en-US" sz="2800" dirty="0" smtClean="0"/>
          </a:p>
        </p:txBody>
      </p:sp>
      <p:sp>
        <p:nvSpPr>
          <p:cNvPr id="2" name="Rectangle 1"/>
          <p:cNvSpPr/>
          <p:nvPr/>
        </p:nvSpPr>
        <p:spPr>
          <a:xfrm>
            <a:off x="152400" y="4901025"/>
            <a:ext cx="8610600" cy="646331"/>
          </a:xfrm>
          <a:prstGeom prst="rect">
            <a:avLst/>
          </a:prstGeom>
        </p:spPr>
        <p:txBody>
          <a:bodyPr wrap="square">
            <a:spAutoFit/>
          </a:bodyPr>
          <a:lstStyle/>
          <a:p>
            <a:r>
              <a:rPr lang="en-US" sz="3600" b="1" dirty="0">
                <a:latin typeface="+mn-lt"/>
              </a:rPr>
              <a:t>Radio-Tagged Recycled Summer Steelhead</a:t>
            </a:r>
            <a:endParaRPr lang="en-US" sz="3600" dirty="0">
              <a:latin typeface="+mn-lt"/>
            </a:endParaRPr>
          </a:p>
        </p:txBody>
      </p:sp>
      <p:sp>
        <p:nvSpPr>
          <p:cNvPr id="3" name="Rectangle 2"/>
          <p:cNvSpPr/>
          <p:nvPr/>
        </p:nvSpPr>
        <p:spPr>
          <a:xfrm>
            <a:off x="333103" y="5653752"/>
            <a:ext cx="5993564" cy="584775"/>
          </a:xfrm>
          <a:prstGeom prst="rect">
            <a:avLst/>
          </a:prstGeom>
        </p:spPr>
        <p:txBody>
          <a:bodyPr wrap="none">
            <a:spAutoFit/>
          </a:bodyPr>
          <a:lstStyle/>
          <a:p>
            <a:pPr algn="l"/>
            <a:r>
              <a:rPr lang="en-US" sz="3200" dirty="0" smtClean="0">
                <a:latin typeface="+mn-lt"/>
              </a:rPr>
              <a:t>Fate </a:t>
            </a:r>
            <a:r>
              <a:rPr lang="en-US" sz="3200" dirty="0">
                <a:latin typeface="+mn-lt"/>
              </a:rPr>
              <a:t>of recycled summer steelhead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3581400"/>
            <a:ext cx="4648199" cy="2743728"/>
          </a:xfrm>
          <a:prstGeom prst="rect">
            <a:avLst/>
          </a:prstGeom>
          <a:no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2819400"/>
            <a:ext cx="4248768" cy="4038600"/>
          </a:xfrm>
          <a:prstGeom prst="rect">
            <a:avLst/>
          </a:prstGeom>
          <a:noFill/>
          <a:ln>
            <a:no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597" y="649532"/>
            <a:ext cx="5702449" cy="2053735"/>
          </a:xfrm>
          <a:prstGeom prst="rect">
            <a:avLst/>
          </a:prstGeom>
          <a:noFill/>
          <a:ln>
            <a:noFill/>
          </a:ln>
        </p:spPr>
      </p:pic>
      <p:sp>
        <p:nvSpPr>
          <p:cNvPr id="7" name="TextBox 6"/>
          <p:cNvSpPr txBox="1"/>
          <p:nvPr/>
        </p:nvSpPr>
        <p:spPr>
          <a:xfrm>
            <a:off x="833657" y="762000"/>
            <a:ext cx="1848583" cy="1785104"/>
          </a:xfrm>
          <a:prstGeom prst="rect">
            <a:avLst/>
          </a:prstGeom>
          <a:noFill/>
        </p:spPr>
        <p:txBody>
          <a:bodyPr wrap="none" rtlCol="0">
            <a:spAutoFit/>
          </a:bodyPr>
          <a:lstStyle/>
          <a:p>
            <a:pPr algn="l"/>
            <a:r>
              <a:rPr lang="en-US" sz="2200" b="1" dirty="0" smtClean="0">
                <a:latin typeface="+mn-lt"/>
              </a:rPr>
              <a:t>2013 summer </a:t>
            </a:r>
          </a:p>
          <a:p>
            <a:pPr algn="l"/>
            <a:r>
              <a:rPr lang="en-US" sz="2200" b="1" dirty="0" smtClean="0">
                <a:latin typeface="+mn-lt"/>
              </a:rPr>
              <a:t>steelhead</a:t>
            </a:r>
          </a:p>
          <a:p>
            <a:pPr algn="l"/>
            <a:endParaRPr lang="en-US" sz="2200" b="1" dirty="0">
              <a:latin typeface="+mn-lt"/>
            </a:endParaRPr>
          </a:p>
          <a:p>
            <a:pPr algn="l"/>
            <a:r>
              <a:rPr lang="en-US" sz="2200" b="1" dirty="0" smtClean="0">
                <a:latin typeface="+mn-lt"/>
              </a:rPr>
              <a:t>2014 winter </a:t>
            </a:r>
          </a:p>
          <a:p>
            <a:pPr algn="l"/>
            <a:r>
              <a:rPr lang="en-US" sz="2200" b="1" dirty="0" smtClean="0">
                <a:latin typeface="+mn-lt"/>
              </a:rPr>
              <a:t>steelhead </a:t>
            </a:r>
            <a:endParaRPr lang="en-US" sz="2200" b="1" dirty="0">
              <a:latin typeface="+mn-lt"/>
            </a:endParaRPr>
          </a:p>
        </p:txBody>
      </p:sp>
      <p:sp>
        <p:nvSpPr>
          <p:cNvPr id="8" name="Oval 7"/>
          <p:cNvSpPr/>
          <p:nvPr/>
        </p:nvSpPr>
        <p:spPr>
          <a:xfrm>
            <a:off x="426720" y="897950"/>
            <a:ext cx="304800" cy="3048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6720" y="196475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p:cNvSpPr>
            <a:spLocks noGrp="1"/>
          </p:cNvSpPr>
          <p:nvPr>
            <p:ph type="title"/>
          </p:nvPr>
        </p:nvSpPr>
        <p:spPr>
          <a:xfrm>
            <a:off x="457200" y="-120877"/>
            <a:ext cx="8229600" cy="838200"/>
          </a:xfrm>
        </p:spPr>
        <p:txBody>
          <a:bodyPr/>
          <a:lstStyle/>
          <a:p>
            <a:r>
              <a:rPr lang="en-US" sz="3600" b="1" dirty="0" smtClean="0"/>
              <a:t>Winter/Summer Spatial Overlap</a:t>
            </a:r>
          </a:p>
        </p:txBody>
      </p:sp>
    </p:spTree>
    <p:extLst>
      <p:ext uri="{BB962C8B-B14F-4D97-AF65-F5344CB8AC3E}">
        <p14:creationId xmlns:p14="http://schemas.microsoft.com/office/powerpoint/2010/main" val="1569128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6290" name="Rectangle 2"/>
          <p:cNvSpPr>
            <a:spLocks noGrp="1"/>
          </p:cNvSpPr>
          <p:nvPr>
            <p:ph type="title"/>
          </p:nvPr>
        </p:nvSpPr>
        <p:spPr>
          <a:xfrm>
            <a:off x="457200" y="0"/>
            <a:ext cx="8229600" cy="838200"/>
          </a:xfrm>
        </p:spPr>
        <p:txBody>
          <a:bodyPr/>
          <a:lstStyle/>
          <a:p>
            <a:r>
              <a:rPr lang="en-US" sz="3600" b="1" dirty="0" smtClean="0"/>
              <a:t>Winter/Summer Spatial Overlap</a:t>
            </a:r>
          </a:p>
        </p:txBody>
      </p:sp>
      <p:sp>
        <p:nvSpPr>
          <p:cNvPr id="396351" name="Rectangle 63"/>
          <p:cNvSpPr>
            <a:spLocks noChangeArrowheads="1"/>
          </p:cNvSpPr>
          <p:nvPr/>
        </p:nvSpPr>
        <p:spPr bwMode="auto">
          <a:xfrm>
            <a:off x="0" y="1500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endParaRPr lang="en-US"/>
          </a:p>
        </p:txBody>
      </p:sp>
      <p:sp>
        <p:nvSpPr>
          <p:cNvPr id="396444" name="Rectangle 156"/>
          <p:cNvSpPr>
            <a:spLocks noChangeArrowheads="1"/>
          </p:cNvSpPr>
          <p:nvPr/>
        </p:nvSpPr>
        <p:spPr bwMode="auto">
          <a:xfrm>
            <a:off x="0" y="-871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510430724"/>
              </p:ext>
            </p:extLst>
          </p:nvPr>
        </p:nvGraphicFramePr>
        <p:xfrm>
          <a:off x="1127855" y="762000"/>
          <a:ext cx="6888289" cy="5047488"/>
        </p:xfrm>
        <a:graphic>
          <a:graphicData uri="http://schemas.openxmlformats.org/drawingml/2006/table">
            <a:tbl>
              <a:tblPr firstRow="1" firstCol="1" bandRow="1"/>
              <a:tblGrid>
                <a:gridCol w="1752600"/>
                <a:gridCol w="1371600"/>
                <a:gridCol w="1212596"/>
                <a:gridCol w="1338897"/>
                <a:gridCol w="1212596"/>
              </a:tblGrid>
              <a:tr h="0">
                <a:tc>
                  <a:txBody>
                    <a:bodyPr/>
                    <a:lstStyle/>
                    <a:p>
                      <a:pPr marL="0" marR="0" algn="ctr">
                        <a:lnSpc>
                          <a:spcPct val="115000"/>
                        </a:lnSpc>
                        <a:spcBef>
                          <a:spcPts val="0"/>
                        </a:spcBef>
                        <a:spcAft>
                          <a:spcPts val="0"/>
                        </a:spcAft>
                      </a:pPr>
                      <a:r>
                        <a:rPr lang="en-US" sz="1800" dirty="0">
                          <a:effectLst/>
                          <a:latin typeface="Calibri"/>
                          <a:ea typeface="Calibri"/>
                          <a:cs typeface="Times New Roman"/>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gridSpan="4">
                  <a:txBody>
                    <a:bodyPr/>
                    <a:lstStyle/>
                    <a:p>
                      <a:pPr marL="0" marR="0" algn="ctr">
                        <a:lnSpc>
                          <a:spcPct val="115000"/>
                        </a:lnSpc>
                        <a:spcBef>
                          <a:spcPts val="0"/>
                        </a:spcBef>
                        <a:spcAft>
                          <a:spcPts val="0"/>
                        </a:spcAft>
                      </a:pPr>
                      <a:r>
                        <a:rPr lang="en-US" sz="1800" u="sng" dirty="0" smtClean="0">
                          <a:effectLst/>
                          <a:latin typeface="Calibri"/>
                          <a:ea typeface="Calibri"/>
                          <a:cs typeface="Times New Roman"/>
                        </a:rPr>
                        <a:t>Number of Radio-tagged Steelhead</a:t>
                      </a:r>
                      <a:endParaRPr lang="en-US" sz="1800" u="sng"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ctr">
                        <a:lnSpc>
                          <a:spcPct val="115000"/>
                        </a:lnSpc>
                        <a:spcBef>
                          <a:spcPts val="0"/>
                        </a:spcBef>
                        <a:spcAft>
                          <a:spcPts val="0"/>
                        </a:spcAft>
                      </a:pPr>
                      <a:r>
                        <a:rPr lang="en-US" sz="1800">
                          <a:effectLst/>
                          <a:latin typeface="Calibri"/>
                          <a:ea typeface="Calibri"/>
                          <a:cs typeface="Times New Roman"/>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2012 Summer</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2013 Winter</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2013 Summer</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2014 Winter</a:t>
                      </a:r>
                    </a:p>
                  </a:txBody>
                  <a:tcPr marL="68580" marR="68580" marT="0" marB="0">
                    <a:lnL>
                      <a:noFill/>
                    </a:lnL>
                    <a:lnR>
                      <a:noFill/>
                    </a:lnR>
                    <a:lnT>
                      <a:noFill/>
                    </a:lnT>
                    <a:lnB w="12700" cap="flat" cmpd="sng" algn="ctr">
                      <a:solidFill>
                        <a:schemeClr val="tx1"/>
                      </a:solidFill>
                      <a:prstDash val="solid"/>
                      <a:round/>
                      <a:headEnd type="none" w="med" len="med"/>
                      <a:tailEnd type="none" w="med" len="med"/>
                    </a:lnB>
                    <a:noFill/>
                  </a:tcPr>
                </a:tc>
              </a:tr>
              <a:tr h="0">
                <a:tc>
                  <a:txBody>
                    <a:bodyPr/>
                    <a:lstStyle/>
                    <a:p>
                      <a:pPr marL="0" marR="0" algn="ctr">
                        <a:lnSpc>
                          <a:spcPct val="115000"/>
                        </a:lnSpc>
                        <a:spcBef>
                          <a:spcPts val="0"/>
                        </a:spcBef>
                        <a:spcAft>
                          <a:spcPts val="0"/>
                        </a:spcAft>
                      </a:pPr>
                      <a:r>
                        <a:rPr lang="en-US" sz="1800">
                          <a:effectLst/>
                          <a:latin typeface="Calibri"/>
                          <a:ea typeface="Calibri"/>
                          <a:cs typeface="Times New Roman"/>
                        </a:rPr>
                        <a:t>Clackamas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3</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11</a:t>
                      </a:r>
                    </a:p>
                  </a:txBody>
                  <a:tcPr marL="68580" marR="68580" marT="0" marB="0">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r>
              <a:tr h="0">
                <a:tc>
                  <a:txBody>
                    <a:bodyPr/>
                    <a:lstStyle/>
                    <a:p>
                      <a:pPr marL="0" marR="0" algn="ctr">
                        <a:lnSpc>
                          <a:spcPct val="115000"/>
                        </a:lnSpc>
                        <a:spcBef>
                          <a:spcPts val="0"/>
                        </a:spcBef>
                        <a:spcAft>
                          <a:spcPts val="0"/>
                        </a:spcAft>
                      </a:pPr>
                      <a:r>
                        <a:rPr lang="en-US" sz="1800">
                          <a:effectLst/>
                          <a:latin typeface="Calibri"/>
                          <a:ea typeface="Calibri"/>
                          <a:cs typeface="Times New Roman"/>
                        </a:rPr>
                        <a:t>Tualatin</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13</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3</a:t>
                      </a: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0">
                <a:tc>
                  <a:txBody>
                    <a:bodyPr/>
                    <a:lstStyle/>
                    <a:p>
                      <a:pPr marL="0" marR="0" algn="ctr">
                        <a:lnSpc>
                          <a:spcPct val="115000"/>
                        </a:lnSpc>
                        <a:spcBef>
                          <a:spcPts val="0"/>
                        </a:spcBef>
                        <a:spcAft>
                          <a:spcPts val="0"/>
                        </a:spcAft>
                      </a:pPr>
                      <a:r>
                        <a:rPr lang="en-US" sz="1800">
                          <a:effectLst/>
                          <a:latin typeface="Calibri"/>
                          <a:ea typeface="Calibri"/>
                          <a:cs typeface="Times New Roman"/>
                        </a:rPr>
                        <a:t>Molalla</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31</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30</a:t>
                      </a: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0">
                <a:tc>
                  <a:txBody>
                    <a:bodyPr/>
                    <a:lstStyle/>
                    <a:p>
                      <a:pPr marL="0" marR="0" algn="ctr">
                        <a:lnSpc>
                          <a:spcPct val="115000"/>
                        </a:lnSpc>
                        <a:spcBef>
                          <a:spcPts val="0"/>
                        </a:spcBef>
                        <a:spcAft>
                          <a:spcPts val="0"/>
                        </a:spcAft>
                      </a:pPr>
                      <a:r>
                        <a:rPr lang="en-US" sz="1800">
                          <a:effectLst/>
                          <a:latin typeface="Calibri"/>
                          <a:ea typeface="Calibri"/>
                          <a:cs typeface="Times New Roman"/>
                        </a:rPr>
                        <a:t>Yamhill</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8</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7</a:t>
                      </a: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0">
                <a:tc>
                  <a:txBody>
                    <a:bodyPr/>
                    <a:lstStyle/>
                    <a:p>
                      <a:pPr marL="0" marR="0" algn="ctr">
                        <a:lnSpc>
                          <a:spcPct val="115000"/>
                        </a:lnSpc>
                        <a:spcBef>
                          <a:spcPts val="0"/>
                        </a:spcBef>
                        <a:spcAft>
                          <a:spcPts val="0"/>
                        </a:spcAft>
                      </a:pPr>
                      <a:r>
                        <a:rPr lang="en-US" sz="1800">
                          <a:effectLst/>
                          <a:latin typeface="Calibri"/>
                          <a:ea typeface="Calibri"/>
                          <a:cs typeface="Times New Roman"/>
                        </a:rPr>
                        <a:t>Rickreall</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1</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1</a:t>
                      </a: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0">
                <a:tc>
                  <a:txBody>
                    <a:bodyPr/>
                    <a:lstStyle/>
                    <a:p>
                      <a:pPr marL="0" marR="0" algn="ctr">
                        <a:lnSpc>
                          <a:spcPct val="115000"/>
                        </a:lnSpc>
                        <a:spcBef>
                          <a:spcPts val="0"/>
                        </a:spcBef>
                        <a:spcAft>
                          <a:spcPts val="0"/>
                        </a:spcAft>
                      </a:pPr>
                      <a:r>
                        <a:rPr lang="en-US" sz="1800" dirty="0">
                          <a:effectLst/>
                          <a:latin typeface="Calibri"/>
                          <a:ea typeface="Calibri"/>
                          <a:cs typeface="Times New Roman"/>
                        </a:rPr>
                        <a:t>L. Santiam</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1</a:t>
                      </a: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0">
                <a:tc>
                  <a:txBody>
                    <a:bodyPr/>
                    <a:lstStyle/>
                    <a:p>
                      <a:pPr marL="0" marR="0" algn="ctr">
                        <a:lnSpc>
                          <a:spcPct val="115000"/>
                        </a:lnSpc>
                        <a:spcBef>
                          <a:spcPts val="0"/>
                        </a:spcBef>
                        <a:spcAft>
                          <a:spcPts val="0"/>
                        </a:spcAft>
                      </a:pPr>
                      <a:r>
                        <a:rPr lang="en-US" sz="1800" dirty="0">
                          <a:effectLst/>
                          <a:latin typeface="Calibri"/>
                          <a:ea typeface="Calibri"/>
                          <a:cs typeface="Times New Roman"/>
                        </a:rPr>
                        <a:t>S. </a:t>
                      </a:r>
                      <a:r>
                        <a:rPr lang="en-US" sz="1800" dirty="0" smtClean="0">
                          <a:effectLst/>
                          <a:latin typeface="Calibri"/>
                          <a:ea typeface="Calibri"/>
                          <a:cs typeface="Times New Roman"/>
                        </a:rPr>
                        <a:t>Santiam</a:t>
                      </a:r>
                      <a:endParaRPr lang="en-US" sz="18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30</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lnSpc>
                          <a:spcPct val="115000"/>
                        </a:lnSpc>
                        <a:spcBef>
                          <a:spcPts val="0"/>
                        </a:spcBef>
                        <a:spcAft>
                          <a:spcPts val="0"/>
                        </a:spcAft>
                      </a:pPr>
                      <a:r>
                        <a:rPr lang="en-US" sz="1800" smtClean="0">
                          <a:effectLst/>
                          <a:latin typeface="Calibri"/>
                          <a:ea typeface="Calibri"/>
                          <a:cs typeface="Times New Roman"/>
                        </a:rPr>
                        <a:t>32</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38</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34</a:t>
                      </a:r>
                      <a:endParaRPr lang="en-US" sz="1800" dirty="0">
                        <a:effectLst/>
                        <a:latin typeface="Calibri"/>
                        <a:ea typeface="Calibri"/>
                        <a:cs typeface="Times New Roman"/>
                      </a:endParaRP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0">
                <a:tc>
                  <a:txBody>
                    <a:bodyPr/>
                    <a:lstStyle/>
                    <a:p>
                      <a:pPr marL="0" marR="0" algn="ctr">
                        <a:lnSpc>
                          <a:spcPct val="115000"/>
                        </a:lnSpc>
                        <a:spcBef>
                          <a:spcPts val="0"/>
                        </a:spcBef>
                        <a:spcAft>
                          <a:spcPts val="0"/>
                        </a:spcAft>
                      </a:pPr>
                      <a:r>
                        <a:rPr lang="en-US" sz="1800" dirty="0">
                          <a:effectLst/>
                          <a:latin typeface="Calibri"/>
                          <a:ea typeface="Calibri"/>
                          <a:cs typeface="Times New Roman"/>
                        </a:rPr>
                        <a:t>N. </a:t>
                      </a:r>
                      <a:r>
                        <a:rPr lang="en-US" sz="1800" dirty="0" smtClean="0">
                          <a:effectLst/>
                          <a:latin typeface="Calibri"/>
                          <a:ea typeface="Calibri"/>
                          <a:cs typeface="Times New Roman"/>
                        </a:rPr>
                        <a:t>Santiam</a:t>
                      </a:r>
                      <a:endParaRPr lang="en-US" sz="18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21</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29</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7</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51</a:t>
                      </a: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0">
                <a:tc>
                  <a:txBody>
                    <a:bodyPr/>
                    <a:lstStyle/>
                    <a:p>
                      <a:pPr marL="0" marR="0" algn="ctr">
                        <a:lnSpc>
                          <a:spcPct val="115000"/>
                        </a:lnSpc>
                        <a:spcBef>
                          <a:spcPts val="0"/>
                        </a:spcBef>
                        <a:spcAft>
                          <a:spcPts val="0"/>
                        </a:spcAft>
                      </a:pPr>
                      <a:r>
                        <a:rPr lang="en-US" sz="1800" dirty="0" err="1">
                          <a:effectLst/>
                          <a:latin typeface="Calibri"/>
                          <a:ea typeface="Calibri"/>
                          <a:cs typeface="Times New Roman"/>
                        </a:rPr>
                        <a:t>Calapooia</a:t>
                      </a:r>
                      <a:endParaRPr lang="en-US" sz="18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7</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5</a:t>
                      </a: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0">
                <a:tc>
                  <a:txBody>
                    <a:bodyPr/>
                    <a:lstStyle/>
                    <a:p>
                      <a:pPr marL="0" marR="0" algn="ctr">
                        <a:lnSpc>
                          <a:spcPct val="115000"/>
                        </a:lnSpc>
                        <a:spcBef>
                          <a:spcPts val="0"/>
                        </a:spcBef>
                        <a:spcAft>
                          <a:spcPts val="0"/>
                        </a:spcAft>
                      </a:pPr>
                      <a:r>
                        <a:rPr lang="en-US" sz="1800" dirty="0">
                          <a:effectLst/>
                          <a:latin typeface="Calibri"/>
                          <a:ea typeface="Calibri"/>
                          <a:cs typeface="Times New Roman"/>
                        </a:rPr>
                        <a:t>McKenzie</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28</a:t>
                      </a: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3</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3</a:t>
                      </a: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0">
                <a:tc>
                  <a:txBody>
                    <a:bodyPr/>
                    <a:lstStyle/>
                    <a:p>
                      <a:pPr marL="0" marR="0" algn="ctr">
                        <a:lnSpc>
                          <a:spcPct val="115000"/>
                        </a:lnSpc>
                        <a:spcBef>
                          <a:spcPts val="0"/>
                        </a:spcBef>
                        <a:spcAft>
                          <a:spcPts val="0"/>
                        </a:spcAft>
                      </a:pPr>
                      <a:r>
                        <a:rPr lang="en-US" sz="1800" dirty="0">
                          <a:effectLst/>
                          <a:latin typeface="Calibri"/>
                          <a:ea typeface="Calibri"/>
                          <a:cs typeface="Times New Roman"/>
                        </a:rPr>
                        <a:t>Coast Fork</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1</a:t>
                      </a: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0">
                <a:tc>
                  <a:txBody>
                    <a:bodyPr/>
                    <a:lstStyle/>
                    <a:p>
                      <a:pPr marL="0" marR="0" algn="ctr">
                        <a:lnSpc>
                          <a:spcPct val="115000"/>
                        </a:lnSpc>
                        <a:spcBef>
                          <a:spcPts val="0"/>
                        </a:spcBef>
                        <a:spcAft>
                          <a:spcPts val="0"/>
                        </a:spcAft>
                      </a:pPr>
                      <a:r>
                        <a:rPr lang="en-US" sz="1800" dirty="0">
                          <a:effectLst/>
                          <a:latin typeface="Calibri"/>
                          <a:ea typeface="Calibri"/>
                          <a:cs typeface="Times New Roman"/>
                        </a:rPr>
                        <a:t>Fall Creek</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1</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2</a:t>
                      </a:r>
                    </a:p>
                  </a:txBody>
                  <a:tcPr marL="68580" marR="6858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0">
                <a:tc>
                  <a:txBody>
                    <a:bodyPr/>
                    <a:lstStyle/>
                    <a:p>
                      <a:pPr marL="0" marR="0" algn="ctr">
                        <a:lnSpc>
                          <a:spcPct val="115000"/>
                        </a:lnSpc>
                        <a:spcBef>
                          <a:spcPts val="0"/>
                        </a:spcBef>
                        <a:spcAft>
                          <a:spcPts val="0"/>
                        </a:spcAft>
                      </a:pPr>
                      <a:r>
                        <a:rPr lang="en-US" sz="1800" dirty="0">
                          <a:effectLst/>
                          <a:latin typeface="Calibri"/>
                          <a:ea typeface="Calibri"/>
                          <a:cs typeface="Times New Roman"/>
                        </a:rPr>
                        <a:t>Middle </a:t>
                      </a:r>
                      <a:r>
                        <a:rPr lang="en-US" sz="1800" dirty="0" smtClean="0">
                          <a:effectLst/>
                          <a:latin typeface="Calibri"/>
                          <a:ea typeface="Calibri"/>
                          <a:cs typeface="Times New Roman"/>
                        </a:rPr>
                        <a:t>Fork</a:t>
                      </a:r>
                      <a:endParaRPr lang="en-US" sz="18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24</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7</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24</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dirty="0" smtClean="0">
                          <a:effectLst/>
                          <a:latin typeface="Calibri"/>
                          <a:ea typeface="Calibri"/>
                          <a:cs typeface="Times New Roman"/>
                        </a:rPr>
                        <a:t>15</a:t>
                      </a:r>
                      <a:endParaRPr lang="en-US" sz="1800" dirty="0">
                        <a:effectLst/>
                        <a:latin typeface="Calibri"/>
                        <a:ea typeface="Calibri"/>
                        <a:cs typeface="Times New Roman"/>
                      </a:endParaRPr>
                    </a:p>
                  </a:txBody>
                  <a:tcPr marL="68580" marR="68580" marT="0" marB="0">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8709" y="5619935"/>
            <a:ext cx="6148671" cy="1200329"/>
          </a:xfrm>
          <a:prstGeom prst="rect">
            <a:avLst/>
          </a:prstGeom>
          <a:noFill/>
        </p:spPr>
        <p:txBody>
          <a:bodyPr wrap="none" rtlCol="0">
            <a:spAutoFit/>
          </a:bodyPr>
          <a:lstStyle/>
          <a:p>
            <a:pPr algn="l"/>
            <a:r>
              <a:rPr lang="en-US" dirty="0" smtClean="0">
                <a:latin typeface="+mn-lt"/>
              </a:rPr>
              <a:t>Excludes: </a:t>
            </a:r>
          </a:p>
          <a:p>
            <a:pPr marL="285750" indent="-285750" algn="l">
              <a:buFont typeface="Arial" panose="020B0604020202020204" pitchFamily="34" charset="0"/>
              <a:buChar char="•"/>
            </a:pPr>
            <a:r>
              <a:rPr lang="en-US" dirty="0" smtClean="0">
                <a:latin typeface="+mn-lt"/>
              </a:rPr>
              <a:t>hatchery and angler recaptures </a:t>
            </a:r>
          </a:p>
          <a:p>
            <a:pPr marL="285750" indent="-285750" algn="l">
              <a:buFont typeface="Arial" panose="020B0604020202020204" pitchFamily="34" charset="0"/>
              <a:buChar char="•"/>
            </a:pPr>
            <a:r>
              <a:rPr lang="en-US" dirty="0" smtClean="0">
                <a:latin typeface="+mn-lt"/>
              </a:rPr>
              <a:t>winter SH detected/released &gt; Foster</a:t>
            </a:r>
          </a:p>
          <a:p>
            <a:pPr marL="285750" indent="-285750" algn="l">
              <a:buFont typeface="Arial" panose="020B0604020202020204" pitchFamily="34" charset="0"/>
              <a:buChar char="•"/>
            </a:pPr>
            <a:r>
              <a:rPr lang="en-US" dirty="0" smtClean="0">
                <a:latin typeface="+mn-lt"/>
              </a:rPr>
              <a:t>summer SH exiting </a:t>
            </a:r>
            <a:r>
              <a:rPr lang="en-US" dirty="0" err="1" smtClean="0">
                <a:latin typeface="+mn-lt"/>
              </a:rPr>
              <a:t>tribs</a:t>
            </a:r>
            <a:r>
              <a:rPr lang="en-US" dirty="0" smtClean="0">
                <a:latin typeface="+mn-lt"/>
              </a:rPr>
              <a:t> before next year’s winter SH tagged </a:t>
            </a:r>
            <a:endParaRPr lang="en-US" dirty="0">
              <a:latin typeface="+mn-lt"/>
            </a:endParaRPr>
          </a:p>
        </p:txBody>
      </p:sp>
    </p:spTree>
    <p:extLst>
      <p:ext uri="{BB962C8B-B14F-4D97-AF65-F5344CB8AC3E}">
        <p14:creationId xmlns:p14="http://schemas.microsoft.com/office/powerpoint/2010/main" val="1305483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3701" name="Rectangle 5"/>
          <p:cNvSpPr>
            <a:spLocks noGrp="1"/>
          </p:cNvSpPr>
          <p:nvPr>
            <p:ph type="title"/>
          </p:nvPr>
        </p:nvSpPr>
        <p:spPr>
          <a:xfrm>
            <a:off x="457200" y="0"/>
            <a:ext cx="8229600" cy="639763"/>
          </a:xfrm>
          <a:noFill/>
          <a:ln/>
        </p:spPr>
        <p:txBody>
          <a:bodyPr/>
          <a:lstStyle/>
          <a:p>
            <a:r>
              <a:rPr lang="en-US" sz="3200" b="1" dirty="0" smtClean="0"/>
              <a:t>Winter-Summer Temporal Overlap</a:t>
            </a:r>
          </a:p>
        </p:txBody>
      </p:sp>
      <p:grpSp>
        <p:nvGrpSpPr>
          <p:cNvPr id="5" name="Group 4"/>
          <p:cNvGrpSpPr/>
          <p:nvPr/>
        </p:nvGrpSpPr>
        <p:grpSpPr>
          <a:xfrm>
            <a:off x="304799" y="3984240"/>
            <a:ext cx="4952999" cy="2667000"/>
            <a:chOff x="1219200" y="805132"/>
            <a:chExt cx="6781800" cy="373380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805132"/>
              <a:ext cx="6781800" cy="3733800"/>
            </a:xfrm>
            <a:prstGeom prst="rect">
              <a:avLst/>
            </a:prstGeom>
          </p:spPr>
        </p:pic>
        <p:sp>
          <p:nvSpPr>
            <p:cNvPr id="4" name="TextBox 3"/>
            <p:cNvSpPr txBox="1"/>
            <p:nvPr/>
          </p:nvSpPr>
          <p:spPr>
            <a:xfrm>
              <a:off x="2776023" y="1066800"/>
              <a:ext cx="3156153" cy="387799"/>
            </a:xfrm>
            <a:prstGeom prst="rect">
              <a:avLst/>
            </a:prstGeom>
            <a:noFill/>
          </p:spPr>
          <p:txBody>
            <a:bodyPr wrap="none" rtlCol="0">
              <a:spAutoFit/>
            </a:bodyPr>
            <a:lstStyle/>
            <a:p>
              <a:r>
                <a:rPr lang="en-US" sz="1200" dirty="0" smtClean="0"/>
                <a:t>Van </a:t>
              </a:r>
              <a:r>
                <a:rPr lang="en-US" sz="1200" dirty="0" err="1" smtClean="0"/>
                <a:t>Doornik</a:t>
              </a:r>
              <a:r>
                <a:rPr lang="en-US" sz="1200" dirty="0" smtClean="0"/>
                <a:t> et al. (TAFS </a:t>
              </a:r>
              <a:r>
                <a:rPr lang="en-US" sz="1200" dirty="0" smtClean="0"/>
                <a:t>2015)</a:t>
              </a:r>
              <a:endParaRPr lang="en-US" sz="1200" dirty="0"/>
            </a:p>
          </p:txBody>
        </p:sp>
      </p:grpSp>
      <p:sp>
        <p:nvSpPr>
          <p:cNvPr id="8" name="TextBox 7"/>
          <p:cNvSpPr txBox="1"/>
          <p:nvPr/>
        </p:nvSpPr>
        <p:spPr>
          <a:xfrm>
            <a:off x="5257799" y="3678428"/>
            <a:ext cx="4150560" cy="1785104"/>
          </a:xfrm>
          <a:prstGeom prst="rect">
            <a:avLst/>
          </a:prstGeom>
          <a:noFill/>
        </p:spPr>
        <p:txBody>
          <a:bodyPr wrap="none" rtlCol="0">
            <a:spAutoFit/>
          </a:bodyPr>
          <a:lstStyle/>
          <a:p>
            <a:pPr marL="285750" indent="-285750" algn="l">
              <a:buFont typeface="Arial" panose="020B0604020202020204" pitchFamily="34" charset="0"/>
              <a:buChar char="•"/>
            </a:pPr>
            <a:r>
              <a:rPr lang="en-US" sz="2200" dirty="0" smtClean="0">
                <a:latin typeface="+mn-lt"/>
              </a:rPr>
              <a:t>Modest evidence for temporal </a:t>
            </a:r>
          </a:p>
          <a:p>
            <a:pPr algn="l"/>
            <a:r>
              <a:rPr lang="en-US" sz="2200" dirty="0" smtClean="0">
                <a:latin typeface="+mn-lt"/>
              </a:rPr>
              <a:t>     overlap in Santiam</a:t>
            </a:r>
          </a:p>
          <a:p>
            <a:pPr marL="285750" indent="-285750" algn="l">
              <a:lnSpc>
                <a:spcPct val="150000"/>
              </a:lnSpc>
              <a:buFont typeface="Arial" panose="020B0604020202020204" pitchFamily="34" charset="0"/>
              <a:buChar char="•"/>
            </a:pPr>
            <a:r>
              <a:rPr lang="en-US" sz="2200" dirty="0" smtClean="0">
                <a:latin typeface="+mn-lt"/>
              </a:rPr>
              <a:t>No RT evidence in Middle Fork   </a:t>
            </a:r>
          </a:p>
          <a:p>
            <a:pPr marL="285750" indent="-285750" algn="l">
              <a:lnSpc>
                <a:spcPct val="150000"/>
              </a:lnSpc>
              <a:buFont typeface="Arial" panose="020B0604020202020204" pitchFamily="34" charset="0"/>
              <a:buChar char="•"/>
            </a:pPr>
            <a:r>
              <a:rPr lang="en-US" sz="2200" b="1" dirty="0" smtClean="0">
                <a:latin typeface="+mn-lt"/>
              </a:rPr>
              <a:t>Small N’s for Summer </a:t>
            </a:r>
            <a:r>
              <a:rPr lang="en-US" sz="2200" b="1" dirty="0" err="1" smtClean="0">
                <a:latin typeface="+mn-lt"/>
              </a:rPr>
              <a:t>Kelts</a:t>
            </a:r>
            <a:endParaRPr lang="en-US" sz="2200" b="1" dirty="0">
              <a:latin typeface="+mn-lt"/>
            </a:endParaRPr>
          </a:p>
        </p:txBody>
      </p:sp>
      <p:sp>
        <p:nvSpPr>
          <p:cNvPr id="2" name="TextBox 1"/>
          <p:cNvSpPr txBox="1"/>
          <p:nvPr/>
        </p:nvSpPr>
        <p:spPr>
          <a:xfrm>
            <a:off x="533398" y="4570980"/>
            <a:ext cx="694421" cy="415498"/>
          </a:xfrm>
          <a:prstGeom prst="rect">
            <a:avLst/>
          </a:prstGeom>
          <a:solidFill>
            <a:schemeClr val="bg1"/>
          </a:solidFill>
        </p:spPr>
        <p:txBody>
          <a:bodyPr wrap="none" rtlCol="0">
            <a:spAutoFit/>
          </a:bodyPr>
          <a:lstStyle/>
          <a:p>
            <a:r>
              <a:rPr lang="en-US" sz="1050" dirty="0" smtClean="0"/>
              <a:t>Summer</a:t>
            </a:r>
          </a:p>
          <a:p>
            <a:r>
              <a:rPr lang="en-US" sz="1050" dirty="0" smtClean="0"/>
              <a:t>Run</a:t>
            </a:r>
            <a:endParaRPr lang="en-US" sz="1050" dirty="0"/>
          </a:p>
        </p:txBody>
      </p:sp>
      <p:sp>
        <p:nvSpPr>
          <p:cNvPr id="9" name="TextBox 8"/>
          <p:cNvSpPr txBox="1"/>
          <p:nvPr/>
        </p:nvSpPr>
        <p:spPr>
          <a:xfrm>
            <a:off x="533397" y="5104380"/>
            <a:ext cx="694421" cy="577081"/>
          </a:xfrm>
          <a:prstGeom prst="rect">
            <a:avLst/>
          </a:prstGeom>
          <a:solidFill>
            <a:schemeClr val="bg1"/>
          </a:solidFill>
        </p:spPr>
        <p:txBody>
          <a:bodyPr wrap="square" rtlCol="0">
            <a:spAutoFit/>
          </a:bodyPr>
          <a:lstStyle/>
          <a:p>
            <a:r>
              <a:rPr lang="en-US" sz="1050" dirty="0" smtClean="0"/>
              <a:t>Early</a:t>
            </a:r>
          </a:p>
          <a:p>
            <a:r>
              <a:rPr lang="en-US" sz="1050" dirty="0" smtClean="0"/>
              <a:t>Winter</a:t>
            </a:r>
          </a:p>
          <a:p>
            <a:r>
              <a:rPr lang="en-US" sz="1050" dirty="0" smtClean="0"/>
              <a:t>Run</a:t>
            </a:r>
            <a:endParaRPr lang="en-US" sz="1050" dirty="0"/>
          </a:p>
        </p:txBody>
      </p:sp>
      <p:sp>
        <p:nvSpPr>
          <p:cNvPr id="10" name="TextBox 9"/>
          <p:cNvSpPr txBox="1"/>
          <p:nvPr/>
        </p:nvSpPr>
        <p:spPr>
          <a:xfrm>
            <a:off x="555169" y="5693336"/>
            <a:ext cx="694421" cy="577081"/>
          </a:xfrm>
          <a:prstGeom prst="rect">
            <a:avLst/>
          </a:prstGeom>
          <a:solidFill>
            <a:schemeClr val="bg1"/>
          </a:solidFill>
        </p:spPr>
        <p:txBody>
          <a:bodyPr wrap="square" rtlCol="0">
            <a:spAutoFit/>
          </a:bodyPr>
          <a:lstStyle/>
          <a:p>
            <a:r>
              <a:rPr lang="en-US" sz="1050" dirty="0" smtClean="0"/>
              <a:t>Late</a:t>
            </a:r>
          </a:p>
          <a:p>
            <a:r>
              <a:rPr lang="en-US" sz="1050" dirty="0" smtClean="0"/>
              <a:t>Winter</a:t>
            </a:r>
          </a:p>
          <a:p>
            <a:r>
              <a:rPr lang="en-US" sz="1050" dirty="0" smtClean="0"/>
              <a:t>Run</a:t>
            </a:r>
            <a:endParaRPr lang="en-US" sz="1050" dirty="0"/>
          </a:p>
        </p:txBody>
      </p:sp>
      <p:sp>
        <p:nvSpPr>
          <p:cNvPr id="11" name="Freeform 10"/>
          <p:cNvSpPr/>
          <p:nvPr/>
        </p:nvSpPr>
        <p:spPr>
          <a:xfrm>
            <a:off x="6647279" y="1546501"/>
            <a:ext cx="2308898" cy="464438"/>
          </a:xfrm>
          <a:custGeom>
            <a:avLst/>
            <a:gdLst>
              <a:gd name="connsiteX0" fmla="*/ 0 w 3598223"/>
              <a:gd name="connsiteY0" fmla="*/ 464438 h 464438"/>
              <a:gd name="connsiteX1" fmla="*/ 2030680 w 3598223"/>
              <a:gd name="connsiteY1" fmla="*/ 1301 h 464438"/>
              <a:gd name="connsiteX2" fmla="*/ 3146961 w 3598223"/>
              <a:gd name="connsiteY2" fmla="*/ 321934 h 464438"/>
              <a:gd name="connsiteX3" fmla="*/ 3598223 w 3598223"/>
              <a:gd name="connsiteY3" fmla="*/ 215056 h 464438"/>
            </a:gdLst>
            <a:ahLst/>
            <a:cxnLst>
              <a:cxn ang="0">
                <a:pos x="connsiteX0" y="connsiteY0"/>
              </a:cxn>
              <a:cxn ang="0">
                <a:pos x="connsiteX1" y="connsiteY1"/>
              </a:cxn>
              <a:cxn ang="0">
                <a:pos x="connsiteX2" y="connsiteY2"/>
              </a:cxn>
              <a:cxn ang="0">
                <a:pos x="connsiteX3" y="connsiteY3"/>
              </a:cxn>
            </a:cxnLst>
            <a:rect l="l" t="t" r="r" b="b"/>
            <a:pathLst>
              <a:path w="3598223" h="464438">
                <a:moveTo>
                  <a:pt x="0" y="464438"/>
                </a:moveTo>
                <a:cubicBezTo>
                  <a:pt x="753093" y="244745"/>
                  <a:pt x="1506187" y="25052"/>
                  <a:pt x="2030680" y="1301"/>
                </a:cubicBezTo>
                <a:cubicBezTo>
                  <a:pt x="2555173" y="-22450"/>
                  <a:pt x="2885704" y="286308"/>
                  <a:pt x="3146961" y="321934"/>
                </a:cubicBezTo>
                <a:cubicBezTo>
                  <a:pt x="3408218" y="357560"/>
                  <a:pt x="3503220" y="286308"/>
                  <a:pt x="3598223" y="21505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658728" y="2488905"/>
            <a:ext cx="2286000" cy="464438"/>
          </a:xfrm>
          <a:custGeom>
            <a:avLst/>
            <a:gdLst>
              <a:gd name="connsiteX0" fmla="*/ 0 w 3598223"/>
              <a:gd name="connsiteY0" fmla="*/ 464438 h 464438"/>
              <a:gd name="connsiteX1" fmla="*/ 2030680 w 3598223"/>
              <a:gd name="connsiteY1" fmla="*/ 1301 h 464438"/>
              <a:gd name="connsiteX2" fmla="*/ 3146961 w 3598223"/>
              <a:gd name="connsiteY2" fmla="*/ 321934 h 464438"/>
              <a:gd name="connsiteX3" fmla="*/ 3598223 w 3598223"/>
              <a:gd name="connsiteY3" fmla="*/ 215056 h 464438"/>
            </a:gdLst>
            <a:ahLst/>
            <a:cxnLst>
              <a:cxn ang="0">
                <a:pos x="connsiteX0" y="connsiteY0"/>
              </a:cxn>
              <a:cxn ang="0">
                <a:pos x="connsiteX1" y="connsiteY1"/>
              </a:cxn>
              <a:cxn ang="0">
                <a:pos x="connsiteX2" y="connsiteY2"/>
              </a:cxn>
              <a:cxn ang="0">
                <a:pos x="connsiteX3" y="connsiteY3"/>
              </a:cxn>
            </a:cxnLst>
            <a:rect l="l" t="t" r="r" b="b"/>
            <a:pathLst>
              <a:path w="3598223" h="464438">
                <a:moveTo>
                  <a:pt x="0" y="464438"/>
                </a:moveTo>
                <a:cubicBezTo>
                  <a:pt x="753093" y="244745"/>
                  <a:pt x="1506187" y="25052"/>
                  <a:pt x="2030680" y="1301"/>
                </a:cubicBezTo>
                <a:cubicBezTo>
                  <a:pt x="2555173" y="-22450"/>
                  <a:pt x="2885704" y="286308"/>
                  <a:pt x="3146961" y="321934"/>
                </a:cubicBezTo>
                <a:cubicBezTo>
                  <a:pt x="3408218" y="357560"/>
                  <a:pt x="3503220" y="286308"/>
                  <a:pt x="3598223" y="21505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11" idx="0"/>
          </p:cNvCxnSpPr>
          <p:nvPr/>
        </p:nvCxnSpPr>
        <p:spPr>
          <a:xfrm flipV="1">
            <a:off x="6647279" y="1165501"/>
            <a:ext cx="0" cy="845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658728" y="2937481"/>
            <a:ext cx="0" cy="3453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690996" y="2488905"/>
            <a:ext cx="161571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717365" y="2250034"/>
            <a:ext cx="161571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30419" y="1880702"/>
            <a:ext cx="966932" cy="369332"/>
          </a:xfrm>
          <a:prstGeom prst="rect">
            <a:avLst/>
          </a:prstGeom>
          <a:noFill/>
        </p:spPr>
        <p:txBody>
          <a:bodyPr wrap="none" rtlCol="0">
            <a:spAutoFit/>
          </a:bodyPr>
          <a:lstStyle/>
          <a:p>
            <a:r>
              <a:rPr lang="en-US" dirty="0" smtClean="0"/>
              <a:t>Winters</a:t>
            </a:r>
            <a:endParaRPr lang="en-US" dirty="0"/>
          </a:p>
        </p:txBody>
      </p:sp>
      <p:sp>
        <p:nvSpPr>
          <p:cNvPr id="33" name="TextBox 32"/>
          <p:cNvSpPr txBox="1"/>
          <p:nvPr/>
        </p:nvSpPr>
        <p:spPr>
          <a:xfrm>
            <a:off x="5630419" y="2594277"/>
            <a:ext cx="1172117" cy="369332"/>
          </a:xfrm>
          <a:prstGeom prst="rect">
            <a:avLst/>
          </a:prstGeom>
          <a:noFill/>
        </p:spPr>
        <p:txBody>
          <a:bodyPr wrap="none" rtlCol="0">
            <a:spAutoFit/>
          </a:bodyPr>
          <a:lstStyle/>
          <a:p>
            <a:r>
              <a:rPr lang="en-US" dirty="0" smtClean="0"/>
              <a:t>Summers</a:t>
            </a:r>
            <a:endParaRPr lang="en-US" dirty="0"/>
          </a:p>
        </p:txBody>
      </p:sp>
      <p:sp>
        <p:nvSpPr>
          <p:cNvPr id="27" name="TextBox 26"/>
          <p:cNvSpPr txBox="1"/>
          <p:nvPr/>
        </p:nvSpPr>
        <p:spPr>
          <a:xfrm>
            <a:off x="7333079" y="1244618"/>
            <a:ext cx="1086581" cy="369332"/>
          </a:xfrm>
          <a:prstGeom prst="rect">
            <a:avLst/>
          </a:prstGeom>
          <a:noFill/>
        </p:spPr>
        <p:txBody>
          <a:bodyPr wrap="none" rtlCol="0">
            <a:spAutoFit/>
          </a:bodyPr>
          <a:lstStyle/>
          <a:p>
            <a:r>
              <a:rPr lang="en-US" dirty="0" smtClean="0"/>
              <a:t>Tributary</a:t>
            </a:r>
            <a:endParaRPr lang="en-US" dirty="0"/>
          </a:p>
        </p:txBody>
      </p:sp>
      <p:pic>
        <p:nvPicPr>
          <p:cNvPr id="43417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987" r="7082"/>
          <a:stretch/>
        </p:blipFill>
        <p:spPr bwMode="auto">
          <a:xfrm>
            <a:off x="304798" y="653554"/>
            <a:ext cx="4952999" cy="333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Stock Identification (GSI)</a:t>
            </a:r>
            <a:endParaRPr lang="en-US" dirty="0"/>
          </a:p>
        </p:txBody>
      </p:sp>
      <p:sp>
        <p:nvSpPr>
          <p:cNvPr id="3" name="Content Placeholder 2"/>
          <p:cNvSpPr>
            <a:spLocks noGrp="1"/>
          </p:cNvSpPr>
          <p:nvPr>
            <p:ph idx="1"/>
          </p:nvPr>
        </p:nvSpPr>
        <p:spPr/>
        <p:txBody>
          <a:bodyPr/>
          <a:lstStyle/>
          <a:p>
            <a:r>
              <a:rPr lang="en-US" dirty="0" smtClean="0"/>
              <a:t>Fin clips </a:t>
            </a:r>
          </a:p>
          <a:p>
            <a:r>
              <a:rPr lang="en-US" dirty="0" smtClean="0"/>
              <a:t>180 individuals </a:t>
            </a:r>
          </a:p>
          <a:p>
            <a:pPr lvl="1"/>
            <a:r>
              <a:rPr lang="en-US" dirty="0" smtClean="0"/>
              <a:t>50% winters, 50% summers</a:t>
            </a:r>
          </a:p>
          <a:p>
            <a:r>
              <a:rPr lang="en-US" dirty="0" smtClean="0"/>
              <a:t>10 microsatellite loci</a:t>
            </a:r>
          </a:p>
          <a:p>
            <a:endParaRPr lang="en-US" dirty="0"/>
          </a:p>
          <a:p>
            <a:r>
              <a:rPr lang="en-US" dirty="0" smtClean="0"/>
              <a:t>Analyses not complete </a:t>
            </a:r>
          </a:p>
          <a:p>
            <a:r>
              <a:rPr lang="en-US" dirty="0" smtClean="0"/>
              <a:t>Results in reports</a:t>
            </a:r>
          </a:p>
          <a:p>
            <a:endParaRPr lang="en-US" dirty="0"/>
          </a:p>
          <a:p>
            <a:endParaRPr lang="en-US" dirty="0"/>
          </a:p>
        </p:txBody>
      </p:sp>
    </p:spTree>
    <p:extLst>
      <p:ext uri="{BB962C8B-B14F-4D97-AF65-F5344CB8AC3E}">
        <p14:creationId xmlns:p14="http://schemas.microsoft.com/office/powerpoint/2010/main" val="1247128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5"/>
          <p:cNvSpPr>
            <a:spLocks noGrp="1"/>
          </p:cNvSpPr>
          <p:nvPr>
            <p:ph type="title"/>
          </p:nvPr>
        </p:nvSpPr>
        <p:spPr>
          <a:xfrm>
            <a:off x="457200" y="304800"/>
            <a:ext cx="8229600" cy="639763"/>
          </a:xfrm>
          <a:noFill/>
          <a:ln/>
        </p:spPr>
        <p:txBody>
          <a:bodyPr/>
          <a:lstStyle/>
          <a:p>
            <a:r>
              <a:rPr lang="en-US" sz="3200" b="1" dirty="0" smtClean="0"/>
              <a:t>Recycled Summer Steelhead Below Foster and Dexter Dams: 2012-2014</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88" y="3178293"/>
            <a:ext cx="3906020" cy="355482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1754119"/>
            <a:ext cx="4699248" cy="386591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465" y="1371600"/>
            <a:ext cx="3907899" cy="1612068"/>
          </a:xfrm>
          <a:prstGeom prst="rect">
            <a:avLst/>
          </a:prstGeom>
        </p:spPr>
      </p:pic>
      <p:sp>
        <p:nvSpPr>
          <p:cNvPr id="10" name="TextBox 9"/>
          <p:cNvSpPr txBox="1"/>
          <p:nvPr/>
        </p:nvSpPr>
        <p:spPr>
          <a:xfrm>
            <a:off x="132383" y="1831386"/>
            <a:ext cx="1624676" cy="307777"/>
          </a:xfrm>
          <a:prstGeom prst="rect">
            <a:avLst/>
          </a:prstGeom>
          <a:noFill/>
        </p:spPr>
        <p:txBody>
          <a:bodyPr wrap="none" rtlCol="0">
            <a:spAutoFit/>
          </a:bodyPr>
          <a:lstStyle/>
          <a:p>
            <a:r>
              <a:rPr lang="en-US" sz="1400" dirty="0" smtClean="0">
                <a:solidFill>
                  <a:schemeClr val="bg1"/>
                </a:solidFill>
                <a:latin typeface="+mn-lt"/>
              </a:rPr>
              <a:t>Wiley Creek release</a:t>
            </a:r>
            <a:endParaRPr lang="en-US" sz="1400" dirty="0">
              <a:solidFill>
                <a:schemeClr val="bg1"/>
              </a:solidFill>
              <a:latin typeface="+mn-lt"/>
            </a:endParaRPr>
          </a:p>
        </p:txBody>
      </p:sp>
      <p:sp>
        <p:nvSpPr>
          <p:cNvPr id="11" name="TextBox 10"/>
          <p:cNvSpPr txBox="1"/>
          <p:nvPr/>
        </p:nvSpPr>
        <p:spPr>
          <a:xfrm>
            <a:off x="2098764" y="1948671"/>
            <a:ext cx="1257716" cy="523220"/>
          </a:xfrm>
          <a:prstGeom prst="rect">
            <a:avLst/>
          </a:prstGeom>
          <a:noFill/>
        </p:spPr>
        <p:txBody>
          <a:bodyPr wrap="none" rtlCol="0">
            <a:spAutoFit/>
          </a:bodyPr>
          <a:lstStyle/>
          <a:p>
            <a:r>
              <a:rPr lang="en-US" sz="1400" dirty="0" smtClean="0">
                <a:solidFill>
                  <a:schemeClr val="bg1"/>
                </a:solidFill>
                <a:latin typeface="+mn-lt"/>
              </a:rPr>
              <a:t>Foster tailrace </a:t>
            </a:r>
          </a:p>
          <a:p>
            <a:r>
              <a:rPr lang="en-US" sz="1400" dirty="0" smtClean="0">
                <a:solidFill>
                  <a:schemeClr val="bg1"/>
                </a:solidFill>
                <a:latin typeface="+mn-lt"/>
              </a:rPr>
              <a:t>release</a:t>
            </a:r>
            <a:endParaRPr lang="en-US" sz="1400" dirty="0">
              <a:solidFill>
                <a:schemeClr val="bg1"/>
              </a:solidFill>
              <a:latin typeface="+mn-lt"/>
            </a:endParaRPr>
          </a:p>
        </p:txBody>
      </p:sp>
      <p:sp>
        <p:nvSpPr>
          <p:cNvPr id="12" name="TextBox 11"/>
          <p:cNvSpPr txBox="1"/>
          <p:nvPr/>
        </p:nvSpPr>
        <p:spPr>
          <a:xfrm>
            <a:off x="3191867" y="1436148"/>
            <a:ext cx="1018291" cy="307777"/>
          </a:xfrm>
          <a:prstGeom prst="rect">
            <a:avLst/>
          </a:prstGeom>
          <a:noFill/>
        </p:spPr>
        <p:txBody>
          <a:bodyPr wrap="none" rtlCol="0">
            <a:spAutoFit/>
          </a:bodyPr>
          <a:lstStyle/>
          <a:p>
            <a:r>
              <a:rPr lang="en-US" sz="1400" dirty="0" smtClean="0">
                <a:solidFill>
                  <a:schemeClr val="bg1"/>
                </a:solidFill>
                <a:latin typeface="+mn-lt"/>
              </a:rPr>
              <a:t>Foster Dam</a:t>
            </a:r>
            <a:endParaRPr lang="en-US" sz="1400" dirty="0">
              <a:solidFill>
                <a:schemeClr val="bg1"/>
              </a:solidFill>
              <a:latin typeface="+mn-lt"/>
            </a:endParaRPr>
          </a:p>
        </p:txBody>
      </p:sp>
      <p:sp>
        <p:nvSpPr>
          <p:cNvPr id="13" name="TextBox 12"/>
          <p:cNvSpPr txBox="1"/>
          <p:nvPr/>
        </p:nvSpPr>
        <p:spPr>
          <a:xfrm>
            <a:off x="597910" y="3246193"/>
            <a:ext cx="1909049" cy="523220"/>
          </a:xfrm>
          <a:prstGeom prst="rect">
            <a:avLst/>
          </a:prstGeom>
          <a:noFill/>
        </p:spPr>
        <p:txBody>
          <a:bodyPr wrap="none" rtlCol="0">
            <a:spAutoFit/>
          </a:bodyPr>
          <a:lstStyle/>
          <a:p>
            <a:r>
              <a:rPr lang="en-US" sz="1400" dirty="0" smtClean="0">
                <a:solidFill>
                  <a:schemeClr val="bg1"/>
                </a:solidFill>
                <a:latin typeface="+mn-lt"/>
              </a:rPr>
              <a:t>Waterloo County Park</a:t>
            </a:r>
          </a:p>
          <a:p>
            <a:pPr algn="l"/>
            <a:r>
              <a:rPr lang="en-US" sz="1400" dirty="0" smtClean="0">
                <a:solidFill>
                  <a:schemeClr val="bg1"/>
                </a:solidFill>
                <a:latin typeface="+mn-lt"/>
              </a:rPr>
              <a:t> release</a:t>
            </a:r>
            <a:endParaRPr lang="en-US" sz="1400" dirty="0">
              <a:solidFill>
                <a:schemeClr val="bg1"/>
              </a:solidFill>
              <a:latin typeface="+mn-lt"/>
            </a:endParaRPr>
          </a:p>
        </p:txBody>
      </p:sp>
      <p:sp>
        <p:nvSpPr>
          <p:cNvPr id="14" name="TextBox 13"/>
          <p:cNvSpPr txBox="1"/>
          <p:nvPr/>
        </p:nvSpPr>
        <p:spPr>
          <a:xfrm>
            <a:off x="600087" y="5871340"/>
            <a:ext cx="1652184" cy="523220"/>
          </a:xfrm>
          <a:prstGeom prst="rect">
            <a:avLst/>
          </a:prstGeom>
          <a:noFill/>
        </p:spPr>
        <p:txBody>
          <a:bodyPr wrap="none" rtlCol="0">
            <a:spAutoFit/>
          </a:bodyPr>
          <a:lstStyle/>
          <a:p>
            <a:pPr algn="l"/>
            <a:r>
              <a:rPr lang="en-US" sz="1400" dirty="0" smtClean="0">
                <a:solidFill>
                  <a:schemeClr val="bg1"/>
                </a:solidFill>
                <a:latin typeface="+mn-lt"/>
              </a:rPr>
              <a:t>Pleasant Valley</a:t>
            </a:r>
          </a:p>
          <a:p>
            <a:pPr algn="l"/>
            <a:r>
              <a:rPr lang="en-US" sz="1400" dirty="0" smtClean="0">
                <a:solidFill>
                  <a:schemeClr val="bg1"/>
                </a:solidFill>
                <a:latin typeface="+mn-lt"/>
              </a:rPr>
              <a:t>Boat Launch release</a:t>
            </a:r>
            <a:endParaRPr lang="en-US" sz="1400" dirty="0">
              <a:solidFill>
                <a:schemeClr val="bg1"/>
              </a:solidFill>
              <a:latin typeface="+mn-lt"/>
            </a:endParaRPr>
          </a:p>
        </p:txBody>
      </p:sp>
      <p:sp>
        <p:nvSpPr>
          <p:cNvPr id="15" name="TextBox 14"/>
          <p:cNvSpPr txBox="1"/>
          <p:nvPr/>
        </p:nvSpPr>
        <p:spPr>
          <a:xfrm>
            <a:off x="2982154" y="5343034"/>
            <a:ext cx="1018292" cy="307777"/>
          </a:xfrm>
          <a:prstGeom prst="rect">
            <a:avLst/>
          </a:prstGeom>
          <a:noFill/>
        </p:spPr>
        <p:txBody>
          <a:bodyPr wrap="none" rtlCol="0">
            <a:spAutoFit/>
          </a:bodyPr>
          <a:lstStyle/>
          <a:p>
            <a:r>
              <a:rPr lang="en-US" sz="1400" dirty="0" smtClean="0">
                <a:solidFill>
                  <a:schemeClr val="bg1"/>
                </a:solidFill>
                <a:latin typeface="+mn-lt"/>
              </a:rPr>
              <a:t>Foster Dam</a:t>
            </a:r>
            <a:endParaRPr lang="en-US" sz="1400" dirty="0">
              <a:solidFill>
                <a:schemeClr val="bg1"/>
              </a:solidFill>
              <a:latin typeface="+mn-lt"/>
            </a:endParaRPr>
          </a:p>
        </p:txBody>
      </p:sp>
      <p:sp>
        <p:nvSpPr>
          <p:cNvPr id="16" name="TextBox 15"/>
          <p:cNvSpPr txBox="1"/>
          <p:nvPr/>
        </p:nvSpPr>
        <p:spPr>
          <a:xfrm>
            <a:off x="2511261" y="2706669"/>
            <a:ext cx="1592103" cy="276999"/>
          </a:xfrm>
          <a:prstGeom prst="rect">
            <a:avLst/>
          </a:prstGeom>
          <a:solidFill>
            <a:schemeClr val="bg1"/>
          </a:solidFill>
        </p:spPr>
        <p:txBody>
          <a:bodyPr wrap="none" rtlCol="0">
            <a:spAutoFit/>
          </a:bodyPr>
          <a:lstStyle/>
          <a:p>
            <a:r>
              <a:rPr lang="en-US" sz="1200" dirty="0" smtClean="0"/>
              <a:t>South Santiam River</a:t>
            </a:r>
            <a:endParaRPr lang="en-US" sz="1200" dirty="0"/>
          </a:p>
        </p:txBody>
      </p:sp>
      <p:sp>
        <p:nvSpPr>
          <p:cNvPr id="17" name="TextBox 16"/>
          <p:cNvSpPr txBox="1"/>
          <p:nvPr/>
        </p:nvSpPr>
        <p:spPr>
          <a:xfrm>
            <a:off x="2502605" y="6456115"/>
            <a:ext cx="1592103" cy="276999"/>
          </a:xfrm>
          <a:prstGeom prst="rect">
            <a:avLst/>
          </a:prstGeom>
          <a:solidFill>
            <a:schemeClr val="bg1"/>
          </a:solidFill>
          <a:ln>
            <a:noFill/>
          </a:ln>
        </p:spPr>
        <p:txBody>
          <a:bodyPr wrap="none" rtlCol="0">
            <a:spAutoFit/>
          </a:bodyPr>
          <a:lstStyle/>
          <a:p>
            <a:r>
              <a:rPr lang="en-US" sz="1200" dirty="0" smtClean="0"/>
              <a:t>South Santiam River</a:t>
            </a:r>
            <a:endParaRPr lang="en-US" sz="1200" dirty="0"/>
          </a:p>
        </p:txBody>
      </p:sp>
      <p:sp>
        <p:nvSpPr>
          <p:cNvPr id="18" name="TextBox 17"/>
          <p:cNvSpPr txBox="1"/>
          <p:nvPr/>
        </p:nvSpPr>
        <p:spPr>
          <a:xfrm>
            <a:off x="4343400" y="5343034"/>
            <a:ext cx="1745992" cy="276999"/>
          </a:xfrm>
          <a:prstGeom prst="rect">
            <a:avLst/>
          </a:prstGeom>
          <a:solidFill>
            <a:schemeClr val="bg1"/>
          </a:solidFill>
        </p:spPr>
        <p:txBody>
          <a:bodyPr wrap="none" rtlCol="0">
            <a:spAutoFit/>
          </a:bodyPr>
          <a:lstStyle/>
          <a:p>
            <a:r>
              <a:rPr lang="en-US" sz="1200" dirty="0" smtClean="0"/>
              <a:t>Middle Fork Willamette</a:t>
            </a:r>
            <a:endParaRPr lang="en-US" sz="1200" dirty="0"/>
          </a:p>
        </p:txBody>
      </p:sp>
      <p:sp>
        <p:nvSpPr>
          <p:cNvPr id="2" name="TextBox 1"/>
          <p:cNvSpPr txBox="1"/>
          <p:nvPr/>
        </p:nvSpPr>
        <p:spPr>
          <a:xfrm>
            <a:off x="5101983" y="3169249"/>
            <a:ext cx="1240981" cy="307777"/>
          </a:xfrm>
          <a:prstGeom prst="rect">
            <a:avLst/>
          </a:prstGeom>
          <a:noFill/>
        </p:spPr>
        <p:txBody>
          <a:bodyPr wrap="none" rtlCol="0">
            <a:spAutoFit/>
          </a:bodyPr>
          <a:lstStyle/>
          <a:p>
            <a:r>
              <a:rPr lang="en-US" sz="1400" dirty="0" smtClean="0">
                <a:solidFill>
                  <a:schemeClr val="bg1"/>
                </a:solidFill>
                <a:latin typeface="+mn-lt"/>
              </a:rPr>
              <a:t>Dexter release</a:t>
            </a:r>
            <a:endParaRPr lang="en-US" sz="1400" dirty="0">
              <a:solidFill>
                <a:schemeClr val="bg1"/>
              </a:solidFill>
              <a:latin typeface="+mn-lt"/>
            </a:endParaRPr>
          </a:p>
        </p:txBody>
      </p:sp>
      <p:sp>
        <p:nvSpPr>
          <p:cNvPr id="19" name="TextBox 18"/>
          <p:cNvSpPr txBox="1"/>
          <p:nvPr/>
        </p:nvSpPr>
        <p:spPr>
          <a:xfrm>
            <a:off x="7438856" y="4588235"/>
            <a:ext cx="1052596" cy="307777"/>
          </a:xfrm>
          <a:prstGeom prst="rect">
            <a:avLst/>
          </a:prstGeom>
          <a:noFill/>
        </p:spPr>
        <p:txBody>
          <a:bodyPr wrap="none" rtlCol="0">
            <a:spAutoFit/>
          </a:bodyPr>
          <a:lstStyle/>
          <a:p>
            <a:r>
              <a:rPr lang="en-US" sz="1400" dirty="0" smtClean="0">
                <a:solidFill>
                  <a:schemeClr val="bg1"/>
                </a:solidFill>
                <a:latin typeface="+mn-lt"/>
              </a:rPr>
              <a:t>Dexter Dam</a:t>
            </a:r>
            <a:endParaRPr lang="en-US" sz="1400" dirty="0">
              <a:solidFill>
                <a:schemeClr val="bg1"/>
              </a:solidFill>
              <a:latin typeface="+mn-lt"/>
            </a:endParaRPr>
          </a:p>
        </p:txBody>
      </p:sp>
    </p:spTree>
    <p:extLst>
      <p:ext uri="{BB962C8B-B14F-4D97-AF65-F5344CB8AC3E}">
        <p14:creationId xmlns:p14="http://schemas.microsoft.com/office/powerpoint/2010/main" val="23625036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1652" name="Rectangle 4"/>
          <p:cNvSpPr>
            <a:spLocks/>
          </p:cNvSpPr>
          <p:nvPr/>
        </p:nvSpPr>
        <p:spPr bwMode="auto">
          <a:xfrm>
            <a:off x="152400" y="0"/>
            <a:ext cx="883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400">
                <a:solidFill>
                  <a:schemeClr val="tx1"/>
                </a:solidFill>
                <a:latin typeface="Calibri" panose="020F0502020204030204" pitchFamily="34" charset="0"/>
              </a:defRPr>
            </a:lvl1pPr>
            <a:lvl2pPr eaLnBrk="0" hangingPunct="0">
              <a:defRPr sz="4400">
                <a:solidFill>
                  <a:schemeClr val="tx1"/>
                </a:solidFill>
                <a:latin typeface="Calibri" panose="020F0502020204030204" pitchFamily="34" charset="0"/>
              </a:defRPr>
            </a:lvl2pPr>
            <a:lvl3pPr eaLnBrk="0" hangingPunct="0">
              <a:defRPr sz="4400">
                <a:solidFill>
                  <a:schemeClr val="tx1"/>
                </a:solidFill>
                <a:latin typeface="Calibri" panose="020F0502020204030204" pitchFamily="34" charset="0"/>
              </a:defRPr>
            </a:lvl3pPr>
            <a:lvl4pPr eaLnBrk="0" hangingPunct="0">
              <a:defRPr sz="4400">
                <a:solidFill>
                  <a:schemeClr val="tx1"/>
                </a:solidFill>
                <a:latin typeface="Calibri" panose="020F0502020204030204" pitchFamily="34" charset="0"/>
              </a:defRPr>
            </a:lvl4pPr>
            <a:lvl5pPr eaLnBrk="0" hangingPunct="0">
              <a:defRPr sz="4400">
                <a:solidFill>
                  <a:schemeClr val="tx1"/>
                </a:solidFill>
                <a:latin typeface="Calibri" panose="020F0502020204030204" pitchFamily="34" charset="0"/>
              </a:defRPr>
            </a:lvl5pPr>
            <a:lvl6pPr marL="457200" algn="ctr" eaLnBrk="0" fontAlgn="base" hangingPunct="0">
              <a:spcBef>
                <a:spcPct val="0"/>
              </a:spcBef>
              <a:spcAft>
                <a:spcPct val="0"/>
              </a:spcAft>
              <a:defRPr sz="4400">
                <a:solidFill>
                  <a:schemeClr val="tx1"/>
                </a:solidFill>
                <a:latin typeface="Calibri" panose="020F0502020204030204" pitchFamily="34" charset="0"/>
              </a:defRPr>
            </a:lvl6pPr>
            <a:lvl7pPr marL="914400" algn="ctr" eaLnBrk="0" fontAlgn="base" hangingPunct="0">
              <a:spcBef>
                <a:spcPct val="0"/>
              </a:spcBef>
              <a:spcAft>
                <a:spcPct val="0"/>
              </a:spcAft>
              <a:defRPr sz="4400">
                <a:solidFill>
                  <a:schemeClr val="tx1"/>
                </a:solidFill>
                <a:latin typeface="Calibri" panose="020F0502020204030204" pitchFamily="34" charset="0"/>
              </a:defRPr>
            </a:lvl7pPr>
            <a:lvl8pPr marL="1371600" algn="ctr" eaLnBrk="0" fontAlgn="base" hangingPunct="0">
              <a:spcBef>
                <a:spcPct val="0"/>
              </a:spcBef>
              <a:spcAft>
                <a:spcPct val="0"/>
              </a:spcAft>
              <a:defRPr sz="4400">
                <a:solidFill>
                  <a:schemeClr val="tx1"/>
                </a:solidFill>
                <a:latin typeface="Calibri" panose="020F0502020204030204" pitchFamily="34" charset="0"/>
              </a:defRPr>
            </a:lvl8pPr>
            <a:lvl9pPr marL="1828800" algn="ctr" eaLnBrk="0" fontAlgn="base" hangingPunct="0">
              <a:spcBef>
                <a:spcPct val="0"/>
              </a:spcBef>
              <a:spcAft>
                <a:spcPct val="0"/>
              </a:spcAft>
              <a:defRPr sz="4400">
                <a:solidFill>
                  <a:schemeClr val="tx1"/>
                </a:solidFill>
                <a:latin typeface="Calibri" panose="020F0502020204030204" pitchFamily="34" charset="0"/>
              </a:defRPr>
            </a:lvl9pPr>
          </a:lstStyle>
          <a:p>
            <a:r>
              <a:rPr lang="en-US" sz="3200" b="1" dirty="0" smtClean="0"/>
              <a:t>Fates of Recycled Summer Steelhead &lt; Foster </a:t>
            </a:r>
            <a:r>
              <a:rPr lang="en-US" sz="3200" b="1" dirty="0"/>
              <a:t>Dam</a:t>
            </a:r>
          </a:p>
        </p:txBody>
      </p:sp>
      <p:sp>
        <p:nvSpPr>
          <p:cNvPr id="7" name="TextBox 6"/>
          <p:cNvSpPr txBox="1"/>
          <p:nvPr/>
        </p:nvSpPr>
        <p:spPr>
          <a:xfrm>
            <a:off x="6407330" y="1600200"/>
            <a:ext cx="2584269" cy="4801314"/>
          </a:xfrm>
          <a:prstGeom prst="rect">
            <a:avLst/>
          </a:prstGeom>
          <a:noFill/>
        </p:spPr>
        <p:txBody>
          <a:bodyPr wrap="square" numCol="1" rtlCol="0">
            <a:spAutoFit/>
          </a:bodyPr>
          <a:lstStyle/>
          <a:p>
            <a:pPr marL="285750" indent="-137160" algn="l">
              <a:buFont typeface="Arial" panose="020B0604020202020204" pitchFamily="34" charset="0"/>
              <a:buChar char="•"/>
            </a:pPr>
            <a:r>
              <a:rPr lang="en-US" dirty="0" smtClean="0">
                <a:latin typeface="+mn-lt"/>
              </a:rPr>
              <a:t>9</a:t>
            </a:r>
            <a:r>
              <a:rPr lang="en-US" dirty="0">
                <a:latin typeface="+mn-lt"/>
              </a:rPr>
              <a:t>% recaptured by anglers </a:t>
            </a:r>
          </a:p>
          <a:p>
            <a:pPr marL="285750" indent="-137160" algn="l">
              <a:buFont typeface="Arial" panose="020B0604020202020204" pitchFamily="34" charset="0"/>
              <a:buChar char="•"/>
            </a:pPr>
            <a:endParaRPr lang="en-US" dirty="0" smtClean="0">
              <a:latin typeface="+mn-lt"/>
            </a:endParaRPr>
          </a:p>
          <a:p>
            <a:pPr marL="285750" indent="-137160" algn="l">
              <a:buFont typeface="Arial" panose="020B0604020202020204" pitchFamily="34" charset="0"/>
              <a:buChar char="•"/>
            </a:pPr>
            <a:r>
              <a:rPr lang="en-US" dirty="0" smtClean="0">
                <a:latin typeface="+mn-lt"/>
              </a:rPr>
              <a:t>30</a:t>
            </a:r>
            <a:r>
              <a:rPr lang="en-US" dirty="0">
                <a:latin typeface="+mn-lt"/>
              </a:rPr>
              <a:t>% </a:t>
            </a:r>
            <a:r>
              <a:rPr lang="en-US" dirty="0" smtClean="0">
                <a:latin typeface="+mn-lt"/>
              </a:rPr>
              <a:t>recaptured at  Foster Fish Facility</a:t>
            </a:r>
            <a:endParaRPr lang="en-US" dirty="0">
              <a:latin typeface="+mn-lt"/>
            </a:endParaRPr>
          </a:p>
          <a:p>
            <a:pPr marL="285750" indent="-137160" algn="l">
              <a:buFont typeface="Arial" panose="020B0604020202020204" pitchFamily="34" charset="0"/>
              <a:buChar char="•"/>
            </a:pPr>
            <a:endParaRPr lang="en-US" dirty="0" smtClean="0">
              <a:latin typeface="+mn-lt"/>
            </a:endParaRPr>
          </a:p>
          <a:p>
            <a:pPr marL="285750" indent="-137160" algn="l">
              <a:buFont typeface="Arial" panose="020B0604020202020204" pitchFamily="34" charset="0"/>
              <a:buChar char="•"/>
            </a:pPr>
            <a:r>
              <a:rPr lang="en-US" dirty="0" smtClean="0">
                <a:latin typeface="+mn-lt"/>
              </a:rPr>
              <a:t>Greater angler recaptures of fish released closer to Foster </a:t>
            </a:r>
          </a:p>
          <a:p>
            <a:pPr marL="285750" indent="-137160" algn="l">
              <a:buFont typeface="Arial" panose="020B0604020202020204" pitchFamily="34" charset="0"/>
              <a:buChar char="•"/>
            </a:pPr>
            <a:endParaRPr lang="en-US" dirty="0" smtClean="0">
              <a:latin typeface="+mn-lt"/>
            </a:endParaRPr>
          </a:p>
          <a:p>
            <a:pPr marL="285750" indent="-137160" algn="l">
              <a:buFont typeface="Arial" panose="020B0604020202020204" pitchFamily="34" charset="0"/>
              <a:buChar char="•"/>
            </a:pPr>
            <a:r>
              <a:rPr lang="en-US" dirty="0" smtClean="0">
                <a:solidFill>
                  <a:srgbClr val="C00000"/>
                </a:solidFill>
                <a:latin typeface="+mn-lt"/>
              </a:rPr>
              <a:t>~50% of recycled steelhead last detected in S. Santiam</a:t>
            </a:r>
          </a:p>
          <a:p>
            <a:pPr marL="285750" indent="-137160" algn="l">
              <a:buFont typeface="Arial" panose="020B0604020202020204" pitchFamily="34" charset="0"/>
              <a:buChar char="•"/>
            </a:pPr>
            <a:endParaRPr lang="en-US" dirty="0">
              <a:solidFill>
                <a:srgbClr val="C00000"/>
              </a:solidFill>
              <a:latin typeface="+mn-lt"/>
            </a:endParaRPr>
          </a:p>
          <a:p>
            <a:pPr marL="742950" lvl="1" indent="-137160" algn="l">
              <a:buFont typeface="Arial" panose="020B0604020202020204" pitchFamily="34" charset="0"/>
              <a:buChar char="•"/>
            </a:pPr>
            <a:r>
              <a:rPr lang="en-US" dirty="0">
                <a:solidFill>
                  <a:srgbClr val="C00000"/>
                </a:solidFill>
                <a:latin typeface="+mn-lt"/>
              </a:rPr>
              <a:t>9% exited  S. Santiam </a:t>
            </a:r>
          </a:p>
        </p:txBody>
      </p:sp>
      <p:sp>
        <p:nvSpPr>
          <p:cNvPr id="18" name="Rectangle 17"/>
          <p:cNvSpPr/>
          <p:nvPr/>
        </p:nvSpPr>
        <p:spPr>
          <a:xfrm>
            <a:off x="6407330" y="1006733"/>
            <a:ext cx="2225289" cy="400110"/>
          </a:xfrm>
          <a:prstGeom prst="rect">
            <a:avLst/>
          </a:prstGeom>
        </p:spPr>
        <p:txBody>
          <a:bodyPr wrap="none">
            <a:spAutoFit/>
          </a:bodyPr>
          <a:lstStyle/>
          <a:p>
            <a:pPr algn="l"/>
            <a:r>
              <a:rPr lang="en-US" sz="2000" dirty="0">
                <a:latin typeface="+mn-lt"/>
              </a:rPr>
              <a:t>All years combined:</a:t>
            </a:r>
          </a:p>
        </p:txBody>
      </p:sp>
      <p:pic>
        <p:nvPicPr>
          <p:cNvPr id="4229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74" y="1006733"/>
            <a:ext cx="6369756" cy="558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66800" y="1312017"/>
            <a:ext cx="1104790" cy="307777"/>
          </a:xfrm>
          <a:prstGeom prst="rect">
            <a:avLst/>
          </a:prstGeom>
          <a:noFill/>
        </p:spPr>
        <p:txBody>
          <a:bodyPr wrap="none" rtlCol="0">
            <a:spAutoFit/>
          </a:bodyPr>
          <a:lstStyle/>
          <a:p>
            <a:r>
              <a:rPr lang="en-US" sz="1400" dirty="0" smtClean="0"/>
              <a:t>n = 3 years</a:t>
            </a:r>
            <a:endParaRPr lang="en-US"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8338" name="Rectangle 2"/>
          <p:cNvSpPr>
            <a:spLocks noGrp="1"/>
          </p:cNvSpPr>
          <p:nvPr>
            <p:ph type="title"/>
          </p:nvPr>
        </p:nvSpPr>
        <p:spPr>
          <a:xfrm>
            <a:off x="0" y="152400"/>
            <a:ext cx="9220200" cy="609600"/>
          </a:xfrm>
        </p:spPr>
        <p:txBody>
          <a:bodyPr/>
          <a:lstStyle/>
          <a:p>
            <a:r>
              <a:rPr lang="en-US" sz="3200" b="1" dirty="0" smtClean="0"/>
              <a:t>Fates of Recycled Summer Steelhead &lt; Dexter Dam</a:t>
            </a:r>
          </a:p>
        </p:txBody>
      </p:sp>
      <p:sp>
        <p:nvSpPr>
          <p:cNvPr id="6" name="TextBox 5"/>
          <p:cNvSpPr txBox="1"/>
          <p:nvPr/>
        </p:nvSpPr>
        <p:spPr>
          <a:xfrm>
            <a:off x="6134100" y="1371600"/>
            <a:ext cx="3009900" cy="4708981"/>
          </a:xfrm>
          <a:prstGeom prst="rect">
            <a:avLst/>
          </a:prstGeom>
          <a:noFill/>
        </p:spPr>
        <p:txBody>
          <a:bodyPr wrap="square" rtlCol="0">
            <a:spAutoFit/>
          </a:bodyPr>
          <a:lstStyle/>
          <a:p>
            <a:pPr algn="l"/>
            <a:r>
              <a:rPr lang="en-US" sz="2000" dirty="0" smtClean="0">
                <a:latin typeface="+mj-lt"/>
              </a:rPr>
              <a:t>All years combined:</a:t>
            </a:r>
          </a:p>
          <a:p>
            <a:pPr marL="285750" indent="-285750" algn="l">
              <a:buFont typeface="Arial" panose="020B0604020202020204" pitchFamily="34" charset="0"/>
              <a:buChar char="•"/>
            </a:pPr>
            <a:endParaRPr lang="en-US" sz="2000" dirty="0">
              <a:latin typeface="+mj-lt"/>
            </a:endParaRPr>
          </a:p>
          <a:p>
            <a:pPr marL="285750" indent="-285750" algn="l">
              <a:buFont typeface="Arial" panose="020B0604020202020204" pitchFamily="34" charset="0"/>
              <a:buChar char="•"/>
            </a:pPr>
            <a:r>
              <a:rPr lang="en-US" sz="2000" dirty="0" smtClean="0">
                <a:latin typeface="+mj-lt"/>
              </a:rPr>
              <a:t>18% reported recaptured by anglers </a:t>
            </a:r>
          </a:p>
          <a:p>
            <a:pPr marL="285750" indent="-285750" algn="l">
              <a:buFont typeface="Arial" panose="020B0604020202020204" pitchFamily="34" charset="0"/>
              <a:buChar char="•"/>
            </a:pPr>
            <a:endParaRPr lang="en-US" sz="2000" dirty="0" smtClean="0">
              <a:latin typeface="+mj-lt"/>
            </a:endParaRPr>
          </a:p>
          <a:p>
            <a:pPr marL="285750" indent="-285750" algn="l">
              <a:buFont typeface="Arial" panose="020B0604020202020204" pitchFamily="34" charset="0"/>
              <a:buChar char="•"/>
            </a:pPr>
            <a:r>
              <a:rPr lang="en-US" sz="2000" dirty="0" smtClean="0">
                <a:latin typeface="+mj-lt"/>
              </a:rPr>
              <a:t>Higher % </a:t>
            </a:r>
            <a:r>
              <a:rPr lang="en-US" sz="2000" dirty="0">
                <a:latin typeface="+mj-lt"/>
              </a:rPr>
              <a:t>of </a:t>
            </a:r>
            <a:r>
              <a:rPr lang="en-US" sz="2000" dirty="0" smtClean="0">
                <a:latin typeface="+mj-lt"/>
              </a:rPr>
              <a:t>fish recycled at Dexter recaptured by anglers</a:t>
            </a:r>
          </a:p>
          <a:p>
            <a:pPr marL="285750" indent="-285750" algn="l">
              <a:buFont typeface="Arial" panose="020B0604020202020204" pitchFamily="34" charset="0"/>
              <a:buChar char="•"/>
            </a:pPr>
            <a:endParaRPr lang="en-US" sz="2000" dirty="0" smtClean="0">
              <a:latin typeface="+mj-lt"/>
            </a:endParaRPr>
          </a:p>
          <a:p>
            <a:pPr marL="285750" indent="-285750" algn="l">
              <a:buFont typeface="Arial" panose="020B0604020202020204" pitchFamily="34" charset="0"/>
              <a:buChar char="•"/>
            </a:pPr>
            <a:r>
              <a:rPr lang="en-US" sz="2000" dirty="0" smtClean="0">
                <a:solidFill>
                  <a:srgbClr val="C00000"/>
                </a:solidFill>
                <a:latin typeface="+mj-lt"/>
              </a:rPr>
              <a:t>~54% last detected in Mid. </a:t>
            </a:r>
            <a:r>
              <a:rPr lang="en-US" sz="2000" dirty="0" err="1" smtClean="0">
                <a:solidFill>
                  <a:srgbClr val="C00000"/>
                </a:solidFill>
                <a:latin typeface="+mj-lt"/>
              </a:rPr>
              <a:t>Fk</a:t>
            </a:r>
            <a:r>
              <a:rPr lang="en-US" sz="2000" dirty="0" smtClean="0">
                <a:solidFill>
                  <a:srgbClr val="C00000"/>
                </a:solidFill>
                <a:latin typeface="+mj-lt"/>
              </a:rPr>
              <a:t>. Willamette</a:t>
            </a:r>
          </a:p>
          <a:p>
            <a:pPr marL="285750" indent="-285750" algn="l">
              <a:buFont typeface="Arial" panose="020B0604020202020204" pitchFamily="34" charset="0"/>
              <a:buChar char="•"/>
            </a:pPr>
            <a:endParaRPr lang="en-US" sz="2000" dirty="0">
              <a:solidFill>
                <a:srgbClr val="C00000"/>
              </a:solidFill>
              <a:latin typeface="+mj-lt"/>
            </a:endParaRPr>
          </a:p>
          <a:p>
            <a:pPr marL="742950" lvl="1" indent="-285750" algn="l">
              <a:buFont typeface="Arial" panose="020B0604020202020204" pitchFamily="34" charset="0"/>
              <a:buChar char="•"/>
            </a:pPr>
            <a:r>
              <a:rPr lang="en-US" sz="2000" dirty="0">
                <a:solidFill>
                  <a:srgbClr val="C00000"/>
                </a:solidFill>
                <a:latin typeface="+mj-lt"/>
              </a:rPr>
              <a:t>26% exited the Mid. </a:t>
            </a:r>
            <a:r>
              <a:rPr lang="en-US" sz="2000" dirty="0" err="1">
                <a:solidFill>
                  <a:srgbClr val="C00000"/>
                </a:solidFill>
                <a:latin typeface="+mj-lt"/>
              </a:rPr>
              <a:t>Fk</a:t>
            </a:r>
            <a:r>
              <a:rPr lang="en-US" sz="2000" dirty="0">
                <a:solidFill>
                  <a:srgbClr val="C00000"/>
                </a:solidFill>
                <a:latin typeface="+mj-lt"/>
              </a:rPr>
              <a:t>. Willamette</a:t>
            </a:r>
          </a:p>
          <a:p>
            <a:pPr marL="285750" indent="-285750" algn="l">
              <a:buFont typeface="Arial" panose="020B0604020202020204" pitchFamily="34" charset="0"/>
              <a:buChar char="•"/>
            </a:pPr>
            <a:endParaRPr lang="en-US" sz="2000" dirty="0">
              <a:latin typeface="+mj-lt"/>
            </a:endParaRPr>
          </a:p>
        </p:txBody>
      </p:sp>
      <p:pic>
        <p:nvPicPr>
          <p:cNvPr id="418961" name="Picture 1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841" y="931817"/>
            <a:ext cx="5932259" cy="550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 y="-23950"/>
            <a:ext cx="9250680" cy="6938009"/>
          </a:xfrm>
          <a:prstGeom prst="rect">
            <a:avLst/>
          </a:prstGeom>
        </p:spPr>
      </p:pic>
    </p:spTree>
    <p:extLst>
      <p:ext uri="{BB962C8B-B14F-4D97-AF65-F5344CB8AC3E}">
        <p14:creationId xmlns:p14="http://schemas.microsoft.com/office/powerpoint/2010/main" val="17933415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5810" name="Rectangle 2"/>
          <p:cNvSpPr>
            <a:spLocks noGrp="1"/>
          </p:cNvSpPr>
          <p:nvPr>
            <p:ph type="title"/>
          </p:nvPr>
        </p:nvSpPr>
        <p:spPr>
          <a:xfrm>
            <a:off x="457200" y="274638"/>
            <a:ext cx="8229600" cy="563562"/>
          </a:xfrm>
        </p:spPr>
        <p:txBody>
          <a:bodyPr/>
          <a:lstStyle/>
          <a:p>
            <a:r>
              <a:rPr lang="en-US" sz="3600" b="1" dirty="0" smtClean="0"/>
              <a:t>Conclusions: Willamette Falls Tagging</a:t>
            </a:r>
          </a:p>
        </p:txBody>
      </p:sp>
      <p:sp>
        <p:nvSpPr>
          <p:cNvPr id="265218" name="Rectangle 3"/>
          <p:cNvSpPr>
            <a:spLocks/>
          </p:cNvSpPr>
          <p:nvPr/>
        </p:nvSpPr>
        <p:spPr bwMode="auto">
          <a:xfrm>
            <a:off x="0" y="1506187"/>
            <a:ext cx="9144000" cy="382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indent="-182880">
              <a:lnSpc>
                <a:spcPct val="90000"/>
              </a:lnSpc>
            </a:pPr>
            <a:r>
              <a:rPr lang="en-US" sz="2400" dirty="0" smtClean="0"/>
              <a:t>Sample years captured a reasonable range of environmental conditions among years</a:t>
            </a:r>
          </a:p>
          <a:p>
            <a:pPr indent="-182880">
              <a:lnSpc>
                <a:spcPct val="90000"/>
              </a:lnSpc>
            </a:pPr>
            <a:r>
              <a:rPr lang="en-US" sz="2400" dirty="0" smtClean="0"/>
              <a:t>Highest mean returns of winter steelhead to Santiam, Molalla, and M. Fork</a:t>
            </a:r>
          </a:p>
          <a:p>
            <a:pPr indent="-182880">
              <a:lnSpc>
                <a:spcPct val="90000"/>
              </a:lnSpc>
            </a:pPr>
            <a:r>
              <a:rPr lang="en-US" sz="2400" dirty="0" smtClean="0"/>
              <a:t>Highest returns of summer steelhead to S. Santiam, McKenzie, and M. Fork</a:t>
            </a:r>
            <a:endParaRPr lang="en-US" sz="2400" dirty="0"/>
          </a:p>
          <a:p>
            <a:pPr indent="-182880">
              <a:lnSpc>
                <a:spcPct val="90000"/>
              </a:lnSpc>
            </a:pPr>
            <a:r>
              <a:rPr lang="en-US" sz="2400" dirty="0" smtClean="0"/>
              <a:t>Winter </a:t>
            </a:r>
            <a:r>
              <a:rPr lang="en-US" sz="2400" dirty="0"/>
              <a:t>steelhead </a:t>
            </a:r>
            <a:r>
              <a:rPr lang="en-US" sz="2400" dirty="0" err="1" smtClean="0"/>
              <a:t>kelting</a:t>
            </a:r>
            <a:r>
              <a:rPr lang="en-US" sz="2400" dirty="0" smtClean="0"/>
              <a:t> rates similar among years (58-61%)</a:t>
            </a:r>
          </a:p>
          <a:p>
            <a:pPr indent="-182880">
              <a:lnSpc>
                <a:spcPct val="90000"/>
              </a:lnSpc>
            </a:pPr>
            <a:r>
              <a:rPr lang="en-US" sz="2400" dirty="0" smtClean="0"/>
              <a:t>Summer steelhead </a:t>
            </a:r>
            <a:r>
              <a:rPr lang="en-US" sz="2400" dirty="0" err="1" smtClean="0"/>
              <a:t>kelting</a:t>
            </a:r>
            <a:r>
              <a:rPr lang="en-US" sz="2400" dirty="0" smtClean="0"/>
              <a:t> rates generally low</a:t>
            </a:r>
          </a:p>
          <a:p>
            <a:pPr indent="-182880">
              <a:lnSpc>
                <a:spcPct val="90000"/>
              </a:lnSpc>
            </a:pPr>
            <a:r>
              <a:rPr lang="en-US" sz="2400" dirty="0" err="1"/>
              <a:t>Iteroparity</a:t>
            </a:r>
            <a:r>
              <a:rPr lang="en-US" sz="2400" dirty="0"/>
              <a:t> rate higher in </a:t>
            </a:r>
            <a:r>
              <a:rPr lang="en-US" sz="2400" dirty="0" smtClean="0"/>
              <a:t>winter steelhead (~10%)</a:t>
            </a:r>
          </a:p>
          <a:p>
            <a:pPr indent="-182880">
              <a:lnSpc>
                <a:spcPct val="90000"/>
              </a:lnSpc>
            </a:pPr>
            <a:r>
              <a:rPr lang="en-US" sz="2400" dirty="0" smtClean="0"/>
              <a:t>Found </a:t>
            </a:r>
            <a:r>
              <a:rPr lang="en-US" sz="2400" dirty="0"/>
              <a:t>spatial overlap in Santiam and Middle Fork</a:t>
            </a:r>
          </a:p>
          <a:p>
            <a:pPr indent="-182880">
              <a:lnSpc>
                <a:spcPct val="90000"/>
              </a:lnSpc>
            </a:pPr>
            <a:r>
              <a:rPr lang="en-US" sz="2400" dirty="0" smtClean="0"/>
              <a:t>Modest evidence for temporal overlap in Santiam </a:t>
            </a:r>
            <a:r>
              <a:rPr lang="en-US" sz="2400" dirty="0"/>
              <a:t>– small sample </a:t>
            </a:r>
            <a:r>
              <a:rPr lang="en-US" sz="2400" dirty="0" smtClean="0"/>
              <a:t>sizes</a:t>
            </a:r>
          </a:p>
          <a:p>
            <a:pPr marL="0" indent="0">
              <a:lnSpc>
                <a:spcPct val="90000"/>
              </a:lnSpc>
              <a:buNone/>
            </a:pP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04800" y="1828800"/>
            <a:ext cx="8458200" cy="4413516"/>
          </a:xfrm>
          <a:prstGeom prst="rect">
            <a:avLst/>
          </a:prstGeom>
        </p:spPr>
        <p:txBody>
          <a:bodyPr wrap="square">
            <a:spAutoFit/>
          </a:bodyPr>
          <a:lstStyle/>
          <a:p>
            <a:pPr marL="285750" indent="-285750" algn="l">
              <a:lnSpc>
                <a:spcPct val="90000"/>
              </a:lnSpc>
              <a:buFont typeface="Arial" panose="020B0604020202020204" pitchFamily="34" charset="0"/>
              <a:buChar char="•"/>
            </a:pPr>
            <a:r>
              <a:rPr lang="en-US" sz="2400" dirty="0" smtClean="0">
                <a:latin typeface="+mn-lt"/>
              </a:rPr>
              <a:t>50% </a:t>
            </a:r>
            <a:r>
              <a:rPr lang="en-US" sz="2400" dirty="0">
                <a:latin typeface="+mn-lt"/>
              </a:rPr>
              <a:t>of </a:t>
            </a:r>
            <a:r>
              <a:rPr lang="en-US" sz="2400" dirty="0" smtClean="0">
                <a:latin typeface="+mn-lt"/>
              </a:rPr>
              <a:t>summer steelhead </a:t>
            </a:r>
            <a:r>
              <a:rPr lang="en-US" sz="2400" dirty="0">
                <a:latin typeface="+mn-lt"/>
              </a:rPr>
              <a:t>recycled at Foster </a:t>
            </a:r>
            <a:r>
              <a:rPr lang="en-US" sz="2400" dirty="0" smtClean="0">
                <a:latin typeface="+mn-lt"/>
              </a:rPr>
              <a:t>last detected in S. Santiam</a:t>
            </a:r>
          </a:p>
          <a:p>
            <a:pPr marL="285750" indent="-285750" algn="l">
              <a:lnSpc>
                <a:spcPct val="90000"/>
              </a:lnSpc>
              <a:buFont typeface="Arial" panose="020B0604020202020204" pitchFamily="34" charset="0"/>
              <a:buChar char="•"/>
            </a:pPr>
            <a:endParaRPr lang="en-US" sz="2400" dirty="0">
              <a:latin typeface="+mn-lt"/>
            </a:endParaRPr>
          </a:p>
          <a:p>
            <a:pPr marL="285750" indent="-285750" algn="l">
              <a:lnSpc>
                <a:spcPct val="90000"/>
              </a:lnSpc>
              <a:buFont typeface="Arial" panose="020B0604020202020204" pitchFamily="34" charset="0"/>
              <a:buChar char="•"/>
            </a:pPr>
            <a:r>
              <a:rPr lang="en-US" sz="2400" dirty="0" smtClean="0">
                <a:latin typeface="+mn-lt"/>
              </a:rPr>
              <a:t>54% </a:t>
            </a:r>
            <a:r>
              <a:rPr lang="en-US" sz="2400" dirty="0">
                <a:latin typeface="+mn-lt"/>
              </a:rPr>
              <a:t>of </a:t>
            </a:r>
            <a:r>
              <a:rPr lang="en-US" sz="2400" dirty="0" smtClean="0">
                <a:latin typeface="+mn-lt"/>
              </a:rPr>
              <a:t>fish </a:t>
            </a:r>
            <a:r>
              <a:rPr lang="en-US" sz="2400" dirty="0">
                <a:latin typeface="+mn-lt"/>
              </a:rPr>
              <a:t>recycled at Dexter </a:t>
            </a:r>
            <a:r>
              <a:rPr lang="en-US" sz="2400" dirty="0" smtClean="0">
                <a:latin typeface="+mn-lt"/>
              </a:rPr>
              <a:t>last detected in the Mid. </a:t>
            </a:r>
            <a:r>
              <a:rPr lang="en-US" sz="2400" dirty="0" err="1" smtClean="0">
                <a:latin typeface="+mn-lt"/>
              </a:rPr>
              <a:t>Fk</a:t>
            </a:r>
            <a:r>
              <a:rPr lang="en-US" sz="2400" dirty="0" smtClean="0">
                <a:latin typeface="+mn-lt"/>
              </a:rPr>
              <a:t>. Willamette</a:t>
            </a:r>
            <a:endParaRPr lang="en-US" sz="2400" dirty="0">
              <a:latin typeface="+mn-lt"/>
            </a:endParaRPr>
          </a:p>
          <a:p>
            <a:pPr marL="285750" indent="-285750" algn="l">
              <a:lnSpc>
                <a:spcPct val="90000"/>
              </a:lnSpc>
              <a:buFont typeface="Arial" panose="020B0604020202020204" pitchFamily="34" charset="0"/>
              <a:buChar char="•"/>
            </a:pPr>
            <a:endParaRPr lang="en-US" sz="2400" dirty="0" smtClean="0">
              <a:latin typeface="+mn-lt"/>
            </a:endParaRPr>
          </a:p>
          <a:p>
            <a:pPr marL="285750" indent="-285750" algn="l">
              <a:lnSpc>
                <a:spcPct val="90000"/>
              </a:lnSpc>
              <a:buFont typeface="Arial" panose="020B0604020202020204" pitchFamily="34" charset="0"/>
              <a:buChar char="•"/>
            </a:pPr>
            <a:r>
              <a:rPr lang="en-US" sz="2400" dirty="0" smtClean="0">
                <a:latin typeface="+mn-lt"/>
              </a:rPr>
              <a:t>26% </a:t>
            </a:r>
            <a:r>
              <a:rPr lang="en-US" sz="2400" dirty="0">
                <a:latin typeface="+mn-lt"/>
              </a:rPr>
              <a:t>of recycled </a:t>
            </a:r>
            <a:r>
              <a:rPr lang="en-US" sz="2400" dirty="0" smtClean="0">
                <a:latin typeface="+mn-lt"/>
              </a:rPr>
              <a:t>summer steelhead below </a:t>
            </a:r>
            <a:r>
              <a:rPr lang="en-US" sz="2400" dirty="0">
                <a:latin typeface="+mn-lt"/>
              </a:rPr>
              <a:t>Dexter left the Mid. </a:t>
            </a:r>
            <a:r>
              <a:rPr lang="en-US" sz="2400" dirty="0" err="1">
                <a:latin typeface="+mn-lt"/>
              </a:rPr>
              <a:t>Fk</a:t>
            </a:r>
            <a:r>
              <a:rPr lang="en-US" sz="2400" dirty="0">
                <a:latin typeface="+mn-lt"/>
              </a:rPr>
              <a:t>. </a:t>
            </a:r>
            <a:r>
              <a:rPr lang="en-US" sz="2400" dirty="0" smtClean="0">
                <a:latin typeface="+mn-lt"/>
              </a:rPr>
              <a:t>Willamette</a:t>
            </a:r>
          </a:p>
          <a:p>
            <a:pPr marL="285750" indent="-285750" algn="l">
              <a:lnSpc>
                <a:spcPct val="90000"/>
              </a:lnSpc>
              <a:buFont typeface="Arial" panose="020B0604020202020204" pitchFamily="34" charset="0"/>
              <a:buChar char="•"/>
            </a:pPr>
            <a:endParaRPr lang="en-US" sz="2400" dirty="0">
              <a:latin typeface="+mn-lt"/>
            </a:endParaRPr>
          </a:p>
          <a:p>
            <a:pPr marL="285750" indent="-285750" algn="l">
              <a:lnSpc>
                <a:spcPct val="90000"/>
              </a:lnSpc>
              <a:buFont typeface="Arial" panose="020B0604020202020204" pitchFamily="34" charset="0"/>
              <a:buChar char="•"/>
            </a:pPr>
            <a:r>
              <a:rPr lang="en-US" sz="2400" dirty="0" smtClean="0">
                <a:latin typeface="+mn-lt"/>
              </a:rPr>
              <a:t>Higher reported </a:t>
            </a:r>
            <a:r>
              <a:rPr lang="en-US" sz="2400" dirty="0">
                <a:latin typeface="+mn-lt"/>
              </a:rPr>
              <a:t>recapture of </a:t>
            </a:r>
            <a:r>
              <a:rPr lang="en-US" sz="2400" dirty="0" smtClean="0">
                <a:latin typeface="+mn-lt"/>
              </a:rPr>
              <a:t>summer steelhead </a:t>
            </a:r>
            <a:r>
              <a:rPr lang="en-US" sz="2400" dirty="0">
                <a:latin typeface="+mn-lt"/>
              </a:rPr>
              <a:t>recycled at </a:t>
            </a:r>
            <a:r>
              <a:rPr lang="en-US" sz="2400" dirty="0" smtClean="0">
                <a:latin typeface="+mn-lt"/>
              </a:rPr>
              <a:t>Dexter (18% vs. 9%)</a:t>
            </a:r>
          </a:p>
          <a:p>
            <a:pPr marL="285750" indent="-285750" algn="l">
              <a:lnSpc>
                <a:spcPct val="90000"/>
              </a:lnSpc>
              <a:buFont typeface="Arial" panose="020B0604020202020204" pitchFamily="34" charset="0"/>
              <a:buChar char="•"/>
            </a:pPr>
            <a:endParaRPr lang="en-US" sz="2400" dirty="0">
              <a:latin typeface="+mn-lt"/>
            </a:endParaRPr>
          </a:p>
          <a:p>
            <a:pPr marL="285750" indent="-285750" algn="l">
              <a:lnSpc>
                <a:spcPct val="90000"/>
              </a:lnSpc>
              <a:buFont typeface="Arial" panose="020B0604020202020204" pitchFamily="34" charset="0"/>
              <a:buChar char="•"/>
            </a:pPr>
            <a:r>
              <a:rPr lang="en-US" sz="2400" dirty="0" smtClean="0">
                <a:latin typeface="+mn-lt"/>
              </a:rPr>
              <a:t>Higher % recaptured from release sites closer to Foster Dam</a:t>
            </a:r>
            <a:endParaRPr lang="en-US" sz="2400" dirty="0">
              <a:latin typeface="+mn-lt"/>
            </a:endParaRPr>
          </a:p>
        </p:txBody>
      </p:sp>
      <p:sp>
        <p:nvSpPr>
          <p:cNvPr id="5" name="Rectangle 2"/>
          <p:cNvSpPr>
            <a:spLocks noGrp="1"/>
          </p:cNvSpPr>
          <p:nvPr>
            <p:ph type="title"/>
          </p:nvPr>
        </p:nvSpPr>
        <p:spPr>
          <a:xfrm>
            <a:off x="457200" y="274638"/>
            <a:ext cx="8229600" cy="563562"/>
          </a:xfrm>
        </p:spPr>
        <p:txBody>
          <a:bodyPr/>
          <a:lstStyle/>
          <a:p>
            <a:r>
              <a:rPr lang="en-US" sz="3600" b="1" dirty="0" smtClean="0"/>
              <a:t>Conclusions: Recycled Steelhead Tagging</a:t>
            </a:r>
          </a:p>
        </p:txBody>
      </p:sp>
    </p:spTree>
    <p:extLst>
      <p:ext uri="{BB962C8B-B14F-4D97-AF65-F5344CB8AC3E}">
        <p14:creationId xmlns:p14="http://schemas.microsoft.com/office/powerpoint/2010/main" val="2076370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561181" y="152400"/>
            <a:ext cx="3733800" cy="6553200"/>
            <a:chOff x="228600" y="152400"/>
            <a:chExt cx="3733800" cy="6553200"/>
          </a:xfrm>
        </p:grpSpPr>
        <p:pic>
          <p:nvPicPr>
            <p:cNvPr id="182273" name="Picture 2" descr="Copy of Wil.tif"/>
            <p:cNvPicPr>
              <a:picLocks noChangeAspect="1"/>
            </p:cNvPicPr>
            <p:nvPr/>
          </p:nvPicPr>
          <p:blipFill>
            <a:blip r:embed="rId3">
              <a:extLst>
                <a:ext uri="{28A0092B-C50C-407E-A947-70E740481C1C}">
                  <a14:useLocalDpi xmlns:a14="http://schemas.microsoft.com/office/drawing/2010/main" val="0"/>
                </a:ext>
              </a:extLst>
            </a:blip>
            <a:srcRect l="11177" t="4443" r="18365"/>
            <a:stretch>
              <a:fillRect/>
            </a:stretch>
          </p:blipFill>
          <p:spPr bwMode="auto">
            <a:xfrm>
              <a:off x="228600" y="152400"/>
              <a:ext cx="3733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4" name="TextBox 3"/>
            <p:cNvSpPr txBox="1">
              <a:spLocks noChangeArrowheads="1"/>
            </p:cNvSpPr>
            <p:nvPr/>
          </p:nvSpPr>
          <p:spPr bwMode="auto">
            <a:xfrm>
              <a:off x="1676400" y="1295400"/>
              <a:ext cx="588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400" b="1"/>
                <a:t>WFD</a:t>
              </a:r>
            </a:p>
          </p:txBody>
        </p:sp>
        <p:sp>
          <p:nvSpPr>
            <p:cNvPr id="182275" name="TextBox 4"/>
            <p:cNvSpPr txBox="1">
              <a:spLocks noChangeArrowheads="1"/>
            </p:cNvSpPr>
            <p:nvPr/>
          </p:nvSpPr>
          <p:spPr bwMode="auto">
            <a:xfrm>
              <a:off x="2286000" y="1447800"/>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400" b="1"/>
                <a:t>CLK</a:t>
              </a:r>
            </a:p>
          </p:txBody>
        </p:sp>
        <p:sp>
          <p:nvSpPr>
            <p:cNvPr id="182276" name="TextBox 5"/>
            <p:cNvSpPr txBox="1">
              <a:spLocks noChangeArrowheads="1"/>
            </p:cNvSpPr>
            <p:nvPr/>
          </p:nvSpPr>
          <p:spPr bwMode="auto">
            <a:xfrm>
              <a:off x="2133600" y="1749425"/>
              <a:ext cx="588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400" b="1"/>
                <a:t>WFU</a:t>
              </a:r>
            </a:p>
          </p:txBody>
        </p:sp>
        <p:sp>
          <p:nvSpPr>
            <p:cNvPr id="182277" name="TextBox 6"/>
            <p:cNvSpPr txBox="1">
              <a:spLocks noChangeArrowheads="1"/>
            </p:cNvSpPr>
            <p:nvPr/>
          </p:nvSpPr>
          <p:spPr bwMode="auto">
            <a:xfrm>
              <a:off x="1219200" y="1676400"/>
              <a:ext cx="55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400" b="1"/>
                <a:t>WL1</a:t>
              </a:r>
            </a:p>
          </p:txBody>
        </p:sp>
        <p:sp>
          <p:nvSpPr>
            <p:cNvPr id="182278" name="TextBox 7"/>
            <p:cNvSpPr txBox="1">
              <a:spLocks noChangeArrowheads="1"/>
            </p:cNvSpPr>
            <p:nvPr/>
          </p:nvSpPr>
          <p:spPr bwMode="auto">
            <a:xfrm>
              <a:off x="838200" y="2514600"/>
              <a:ext cx="55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400" b="1"/>
                <a:t>WL2</a:t>
              </a:r>
            </a:p>
          </p:txBody>
        </p:sp>
        <p:sp>
          <p:nvSpPr>
            <p:cNvPr id="182279" name="TextBox 8"/>
            <p:cNvSpPr txBox="1">
              <a:spLocks noChangeArrowheads="1"/>
            </p:cNvSpPr>
            <p:nvPr/>
          </p:nvSpPr>
          <p:spPr bwMode="auto">
            <a:xfrm>
              <a:off x="762000" y="2895600"/>
              <a:ext cx="55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400" b="1"/>
                <a:t>WL3</a:t>
              </a:r>
            </a:p>
          </p:txBody>
        </p:sp>
        <p:sp>
          <p:nvSpPr>
            <p:cNvPr id="182280" name="TextBox 9"/>
            <p:cNvSpPr txBox="1">
              <a:spLocks noChangeArrowheads="1"/>
            </p:cNvSpPr>
            <p:nvPr/>
          </p:nvSpPr>
          <p:spPr bwMode="auto">
            <a:xfrm>
              <a:off x="609600" y="3429000"/>
              <a:ext cx="55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400" b="1"/>
                <a:t>WL4</a:t>
              </a:r>
            </a:p>
          </p:txBody>
        </p:sp>
        <p:sp>
          <p:nvSpPr>
            <p:cNvPr id="182281" name="TextBox 10"/>
            <p:cNvSpPr txBox="1">
              <a:spLocks noChangeArrowheads="1"/>
            </p:cNvSpPr>
            <p:nvPr/>
          </p:nvSpPr>
          <p:spPr bwMode="auto">
            <a:xfrm>
              <a:off x="1219200" y="4114800"/>
              <a:ext cx="55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400" b="1" dirty="0"/>
                <a:t>WL5</a:t>
              </a:r>
            </a:p>
          </p:txBody>
        </p:sp>
        <p:sp>
          <p:nvSpPr>
            <p:cNvPr id="182282" name="TextBox 11"/>
            <p:cNvSpPr txBox="1">
              <a:spLocks noChangeArrowheads="1"/>
            </p:cNvSpPr>
            <p:nvPr/>
          </p:nvSpPr>
          <p:spPr bwMode="auto">
            <a:xfrm>
              <a:off x="1295400" y="3352800"/>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400" b="1"/>
                <a:t>CAL</a:t>
              </a:r>
            </a:p>
          </p:txBody>
        </p:sp>
        <p:sp>
          <p:nvSpPr>
            <p:cNvPr id="182283" name="TextBox 12"/>
            <p:cNvSpPr txBox="1">
              <a:spLocks noChangeArrowheads="1"/>
            </p:cNvSpPr>
            <p:nvPr/>
          </p:nvSpPr>
          <p:spPr bwMode="auto">
            <a:xfrm>
              <a:off x="1676400" y="3048000"/>
              <a:ext cx="1328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400" b="1"/>
                <a:t>N. Santiam R.</a:t>
              </a:r>
            </a:p>
          </p:txBody>
        </p:sp>
        <p:sp>
          <p:nvSpPr>
            <p:cNvPr id="182284" name="TextBox 13"/>
            <p:cNvSpPr txBox="1">
              <a:spLocks noChangeArrowheads="1"/>
            </p:cNvSpPr>
            <p:nvPr/>
          </p:nvSpPr>
          <p:spPr bwMode="auto">
            <a:xfrm>
              <a:off x="1905000" y="3657600"/>
              <a:ext cx="1319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400" b="1"/>
                <a:t>S. Santiam R.</a:t>
              </a:r>
            </a:p>
          </p:txBody>
        </p:sp>
        <p:sp>
          <p:nvSpPr>
            <p:cNvPr id="182285" name="TextBox 14"/>
            <p:cNvSpPr txBox="1">
              <a:spLocks noChangeArrowheads="1"/>
            </p:cNvSpPr>
            <p:nvPr/>
          </p:nvSpPr>
          <p:spPr bwMode="auto">
            <a:xfrm>
              <a:off x="1524000" y="4343400"/>
              <a:ext cx="1228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400" b="1"/>
                <a:t>McKenzie R.</a:t>
              </a:r>
            </a:p>
          </p:txBody>
        </p:sp>
        <p:sp>
          <p:nvSpPr>
            <p:cNvPr id="182286" name="TextBox 15"/>
            <p:cNvSpPr txBox="1">
              <a:spLocks noChangeArrowheads="1"/>
            </p:cNvSpPr>
            <p:nvPr/>
          </p:nvSpPr>
          <p:spPr bwMode="auto">
            <a:xfrm>
              <a:off x="1600200" y="5257800"/>
              <a:ext cx="117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400" b="1"/>
                <a:t>Middle Fork</a:t>
              </a:r>
            </a:p>
          </p:txBody>
        </p:sp>
        <p:sp>
          <p:nvSpPr>
            <p:cNvPr id="182287" name="TextBox 16"/>
            <p:cNvSpPr txBox="1">
              <a:spLocks noChangeArrowheads="1"/>
            </p:cNvSpPr>
            <p:nvPr/>
          </p:nvSpPr>
          <p:spPr bwMode="auto">
            <a:xfrm>
              <a:off x="990600" y="4876800"/>
              <a:ext cx="588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400" b="1"/>
                <a:t>CFW</a:t>
              </a:r>
            </a:p>
          </p:txBody>
        </p:sp>
        <p:sp>
          <p:nvSpPr>
            <p:cNvPr id="182288" name="TextBox 17"/>
            <p:cNvSpPr txBox="1">
              <a:spLocks noChangeArrowheads="1"/>
            </p:cNvSpPr>
            <p:nvPr/>
          </p:nvSpPr>
          <p:spPr bwMode="auto">
            <a:xfrm>
              <a:off x="2159000" y="4876800"/>
              <a:ext cx="1031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400" b="1"/>
                <a:t>Fall Creek</a:t>
              </a:r>
            </a:p>
          </p:txBody>
        </p:sp>
      </p:grpSp>
      <p:sp>
        <p:nvSpPr>
          <p:cNvPr id="182289" name="Text Box 21"/>
          <p:cNvSpPr txBox="1">
            <a:spLocks noChangeArrowheads="1"/>
          </p:cNvSpPr>
          <p:nvPr/>
        </p:nvSpPr>
        <p:spPr bwMode="auto">
          <a:xfrm>
            <a:off x="4572000" y="381000"/>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3600" b="1" dirty="0">
                <a:latin typeface="Calibri" panose="020F0502020204030204" pitchFamily="34" charset="0"/>
              </a:rPr>
              <a:t>Fixed-site Monitoring</a:t>
            </a:r>
          </a:p>
        </p:txBody>
      </p:sp>
      <p:pic>
        <p:nvPicPr>
          <p:cNvPr id="182290" name="Picture 20" descr="Buena Vista 2012 (MRM) (450 x 6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798" y="1276350"/>
            <a:ext cx="35718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457200" y="274638"/>
            <a:ext cx="8229600" cy="868362"/>
          </a:xfrm>
        </p:spPr>
        <p:txBody>
          <a:bodyPr/>
          <a:lstStyle/>
          <a:p>
            <a:r>
              <a:rPr lang="en-US" sz="4000" b="1" dirty="0" smtClean="0"/>
              <a:t>Acknowledgments</a:t>
            </a:r>
          </a:p>
        </p:txBody>
      </p:sp>
      <p:sp>
        <p:nvSpPr>
          <p:cNvPr id="19458" name="Rectangle 3"/>
          <p:cNvSpPr>
            <a:spLocks noGrp="1"/>
          </p:cNvSpPr>
          <p:nvPr>
            <p:ph type="body" idx="1"/>
          </p:nvPr>
        </p:nvSpPr>
        <p:spPr>
          <a:xfrm>
            <a:off x="381000" y="1066800"/>
            <a:ext cx="8229600" cy="4525963"/>
          </a:xfrm>
        </p:spPr>
        <p:txBody>
          <a:bodyPr/>
          <a:lstStyle/>
          <a:p>
            <a:pPr>
              <a:buFontTx/>
              <a:buChar char="•"/>
            </a:pPr>
            <a:r>
              <a:rPr lang="en-US" sz="2400" b="1" u="sng" dirty="0" smtClean="0"/>
              <a:t>NOAA</a:t>
            </a:r>
            <a:r>
              <a:rPr lang="en-US" sz="2400" dirty="0" smtClean="0"/>
              <a:t> – Kim Hatfield, Stephanie Burchfield</a:t>
            </a:r>
          </a:p>
          <a:p>
            <a:pPr>
              <a:buFontTx/>
              <a:buChar char="•"/>
            </a:pPr>
            <a:r>
              <a:rPr lang="en-US" sz="2400" b="1" u="sng" dirty="0" smtClean="0"/>
              <a:t>ODFW</a:t>
            </a:r>
            <a:r>
              <a:rPr lang="en-US" sz="2400" dirty="0" smtClean="0"/>
              <a:t> – Wayne Vandernaald, Kanani Bowden, Ben Clemens, Todd Alsbury, Jeff Ziller, Tony </a:t>
            </a:r>
            <a:r>
              <a:rPr lang="en-US" sz="2400" dirty="0" err="1" smtClean="0"/>
              <a:t>Amandi</a:t>
            </a:r>
            <a:r>
              <a:rPr lang="en-US" sz="2400" dirty="0" smtClean="0"/>
              <a:t>, Kelly Reis, Michele Weaver, Shivonne Nesbit, Kirk Schroeder, Elise Kelly, Dan Peck, Tim Wright, Brett Boyd, Reed Fischer, Naomi Halpern </a:t>
            </a:r>
          </a:p>
          <a:p>
            <a:r>
              <a:rPr lang="en-US" sz="2400" b="1" u="sng" dirty="0" smtClean="0"/>
              <a:t>OR Parks and Rec. Dept.</a:t>
            </a:r>
            <a:r>
              <a:rPr lang="en-US" sz="2400" dirty="0" smtClean="0"/>
              <a:t> – Sara Griffith</a:t>
            </a:r>
          </a:p>
          <a:p>
            <a:r>
              <a:rPr lang="en-US" sz="2400" b="1" u="sng" dirty="0" smtClean="0"/>
              <a:t>PGE</a:t>
            </a:r>
            <a:r>
              <a:rPr lang="en-US" sz="2400" dirty="0" smtClean="0"/>
              <a:t> – Tim Shibahara</a:t>
            </a:r>
          </a:p>
          <a:p>
            <a:r>
              <a:rPr lang="en-US" sz="2400" b="1" u="sng" dirty="0" smtClean="0"/>
              <a:t>USFWS</a:t>
            </a:r>
            <a:r>
              <a:rPr lang="en-US" sz="2400" dirty="0" smtClean="0"/>
              <a:t> – Bonnie Johnson, James </a:t>
            </a:r>
            <a:r>
              <a:rPr lang="en-US" sz="2400" dirty="0" err="1" smtClean="0"/>
              <a:t>Bowker</a:t>
            </a:r>
            <a:r>
              <a:rPr lang="en-US" sz="2400" dirty="0" smtClean="0"/>
              <a:t> (INAD)</a:t>
            </a:r>
          </a:p>
          <a:p>
            <a:r>
              <a:rPr lang="en-US" sz="2400" b="1" u="sng" dirty="0" smtClean="0"/>
              <a:t>USACE</a:t>
            </a:r>
            <a:r>
              <a:rPr lang="en-US" sz="2400" dirty="0" smtClean="0"/>
              <a:t> – David Griffith, Robert Wertheimer, Glenn Rhett</a:t>
            </a:r>
            <a:r>
              <a:rPr lang="en-US" sz="2400" dirty="0"/>
              <a:t>, Greg Taylor, Chad </a:t>
            </a:r>
            <a:r>
              <a:rPr lang="en-US" sz="2400" dirty="0" smtClean="0"/>
              <a:t>Helms, Doug </a:t>
            </a:r>
            <a:r>
              <a:rPr lang="en-US" sz="2400" dirty="0" err="1" smtClean="0"/>
              <a:t>Garletts</a:t>
            </a:r>
            <a:r>
              <a:rPr lang="en-US" sz="2400" dirty="0" smtClean="0"/>
              <a:t> </a:t>
            </a:r>
          </a:p>
          <a:p>
            <a:r>
              <a:rPr lang="en-US" sz="2400" b="1" u="sng" dirty="0" err="1" smtClean="0"/>
              <a:t>UofI</a:t>
            </a:r>
            <a:r>
              <a:rPr lang="en-US" sz="2400" dirty="0" smtClean="0"/>
              <a:t> – George Naughton, Tami Clabough, Theresa </a:t>
            </a:r>
            <a:r>
              <a:rPr lang="en-US" sz="2400" dirty="0" err="1" smtClean="0"/>
              <a:t>Tillson</a:t>
            </a:r>
            <a:r>
              <a:rPr lang="en-US" sz="2400" dirty="0" smtClean="0"/>
              <a:t>, Grant Brink, </a:t>
            </a:r>
            <a:r>
              <a:rPr lang="en-US" sz="2400" dirty="0" err="1" smtClean="0"/>
              <a:t>Kal</a:t>
            </a:r>
            <a:r>
              <a:rPr lang="en-US" sz="2400" dirty="0" smtClean="0"/>
              <a:t> Johnson</a:t>
            </a:r>
          </a:p>
        </p:txBody>
      </p:sp>
    </p:spTree>
    <p:extLst>
      <p:ext uri="{BB962C8B-B14F-4D97-AF65-F5344CB8AC3E}">
        <p14:creationId xmlns:p14="http://schemas.microsoft.com/office/powerpoint/2010/main" val="4108190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77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0806" y="1676400"/>
            <a:ext cx="7402388"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p:cNvSpPr>
          <p:nvPr/>
        </p:nvSpPr>
        <p:spPr>
          <a:xfrm>
            <a:off x="457200" y="320676"/>
            <a:ext cx="8229600" cy="5635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dirty="0" smtClean="0"/>
              <a:t>Coho Salmon Tags and Counts - 2014</a:t>
            </a:r>
          </a:p>
        </p:txBody>
      </p:sp>
    </p:spTree>
    <p:extLst>
      <p:ext uri="{BB962C8B-B14F-4D97-AF65-F5344CB8AC3E}">
        <p14:creationId xmlns:p14="http://schemas.microsoft.com/office/powerpoint/2010/main" val="3095519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8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49" y="792163"/>
            <a:ext cx="8901113"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p:cNvSpPr>
          <p:nvPr/>
        </p:nvSpPr>
        <p:spPr>
          <a:xfrm>
            <a:off x="457200" y="152400"/>
            <a:ext cx="8229600" cy="5635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dirty="0" smtClean="0"/>
              <a:t>Coho Salmon Final Distribution – 2014</a:t>
            </a:r>
          </a:p>
        </p:txBody>
      </p:sp>
    </p:spTree>
    <p:extLst>
      <p:ext uri="{BB962C8B-B14F-4D97-AF65-F5344CB8AC3E}">
        <p14:creationId xmlns:p14="http://schemas.microsoft.com/office/powerpoint/2010/main" val="1896252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220" name="Rectangle 7"/>
          <p:cNvSpPr>
            <a:spLocks noGrp="1"/>
          </p:cNvSpPr>
          <p:nvPr>
            <p:ph type="title"/>
          </p:nvPr>
        </p:nvSpPr>
        <p:spPr>
          <a:xfrm>
            <a:off x="609600" y="0"/>
            <a:ext cx="8229600" cy="792163"/>
          </a:xfrm>
        </p:spPr>
        <p:txBody>
          <a:bodyPr/>
          <a:lstStyle/>
          <a:p>
            <a:r>
              <a:rPr lang="en-US" sz="3600" b="1" dirty="0" smtClean="0"/>
              <a:t>Results - Environmental Data</a:t>
            </a:r>
          </a:p>
        </p:txBody>
      </p:sp>
      <p:sp>
        <p:nvSpPr>
          <p:cNvPr id="265221" name="Rectangle 9"/>
          <p:cNvSpPr>
            <a:spLocks noChangeArrowheads="1"/>
          </p:cNvSpPr>
          <p:nvPr/>
        </p:nvSpPr>
        <p:spPr bwMode="auto">
          <a:xfrm>
            <a:off x="152400" y="6400800"/>
            <a:ext cx="2895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1200" dirty="0">
                <a:latin typeface="+mn-lt"/>
              </a:rPr>
              <a:t>Data source = http://ida.water.usgs.gov/</a:t>
            </a:r>
          </a:p>
        </p:txBody>
      </p:sp>
      <p:pic>
        <p:nvPicPr>
          <p:cNvPr id="265222" name="Picture 17" descr="WFalls from trap lev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4325124"/>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224" name="Text Box 14"/>
          <p:cNvSpPr txBox="1">
            <a:spLocks noChangeArrowheads="1"/>
          </p:cNvSpPr>
          <p:nvPr/>
        </p:nvSpPr>
        <p:spPr bwMode="auto">
          <a:xfrm>
            <a:off x="6629400" y="4371636"/>
            <a:ext cx="174502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en-US" sz="1400" b="1" dirty="0">
                <a:latin typeface="+mn-lt"/>
              </a:rPr>
              <a:t>USGS 14174000 WILLAMETTE RIVER AT ALBANY, OR</a:t>
            </a:r>
          </a:p>
        </p:txBody>
      </p:sp>
      <p:graphicFrame>
        <p:nvGraphicFramePr>
          <p:cNvPr id="3" name="Object 2"/>
          <p:cNvGraphicFramePr>
            <a:graphicFrameLocks noChangeAspect="1"/>
          </p:cNvGraphicFramePr>
          <p:nvPr>
            <p:extLst>
              <p:ext uri="{D42A27DB-BD31-4B8C-83A1-F6EECF244321}">
                <p14:modId xmlns:p14="http://schemas.microsoft.com/office/powerpoint/2010/main" val="2347748465"/>
              </p:ext>
            </p:extLst>
          </p:nvPr>
        </p:nvGraphicFramePr>
        <p:xfrm>
          <a:off x="762000" y="762000"/>
          <a:ext cx="7620000" cy="3417094"/>
        </p:xfrm>
        <a:graphic>
          <a:graphicData uri="http://schemas.openxmlformats.org/presentationml/2006/ole">
            <mc:AlternateContent xmlns:mc="http://schemas.openxmlformats.org/markup-compatibility/2006">
              <mc:Choice xmlns:v="urn:schemas-microsoft-com:vml" Requires="v">
                <p:oleObj spid="_x0000_s420993" name="SPW 12.0 Graph" r:id="rId5" imgW="9793179" imgH="4392105" progId="SigmaPlotGraphicObject.11">
                  <p:embed/>
                </p:oleObj>
              </mc:Choice>
              <mc:Fallback>
                <p:oleObj name="SPW 12.0 Graph" r:id="rId5" imgW="9793179" imgH="4392105" progId="SigmaPlotGraphicObject.11">
                  <p:embed/>
                  <p:pic>
                    <p:nvPicPr>
                      <p:cNvPr id="0" name=""/>
                      <p:cNvPicPr/>
                      <p:nvPr/>
                    </p:nvPicPr>
                    <p:blipFill>
                      <a:blip r:embed="rId6"/>
                      <a:stretch>
                        <a:fillRect/>
                      </a:stretch>
                    </p:blipFill>
                    <p:spPr>
                      <a:xfrm>
                        <a:off x="762000" y="762000"/>
                        <a:ext cx="7620000" cy="3417094"/>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5700" name="Title 1"/>
          <p:cNvSpPr>
            <a:spLocks noGrp="1"/>
          </p:cNvSpPr>
          <p:nvPr>
            <p:ph type="title"/>
          </p:nvPr>
        </p:nvSpPr>
        <p:spPr>
          <a:xfrm>
            <a:off x="457200" y="122238"/>
            <a:ext cx="8229600" cy="487362"/>
          </a:xfrm>
          <a:ln/>
        </p:spPr>
        <p:txBody>
          <a:bodyPr/>
          <a:lstStyle/>
          <a:p>
            <a:pPr eaLnBrk="1" hangingPunct="1"/>
            <a:r>
              <a:rPr lang="en-US" sz="3600" b="1" dirty="0" smtClean="0"/>
              <a:t>Steelhead Run Sizes</a:t>
            </a:r>
            <a:r>
              <a:rPr lang="en-US" sz="3600" dirty="0" smtClean="0"/>
              <a:t> </a:t>
            </a:r>
          </a:p>
        </p:txBody>
      </p:sp>
      <p:sp>
        <p:nvSpPr>
          <p:cNvPr id="285702" name="Rectangle 6"/>
          <p:cNvSpPr>
            <a:spLocks noChangeArrowheads="1"/>
          </p:cNvSpPr>
          <p:nvPr/>
        </p:nvSpPr>
        <p:spPr bwMode="auto">
          <a:xfrm>
            <a:off x="0" y="233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42189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25" r="1480"/>
          <a:stretch/>
        </p:blipFill>
        <p:spPr bwMode="auto">
          <a:xfrm>
            <a:off x="1311234" y="676894"/>
            <a:ext cx="6521532" cy="618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28218" y="200548"/>
            <a:ext cx="6087564" cy="523220"/>
          </a:xfrm>
          <a:prstGeom prst="rect">
            <a:avLst/>
          </a:prstGeom>
          <a:noFill/>
        </p:spPr>
        <p:txBody>
          <a:bodyPr wrap="none" rtlCol="0">
            <a:spAutoFit/>
          </a:bodyPr>
          <a:lstStyle/>
          <a:p>
            <a:r>
              <a:rPr lang="en-US" sz="2800" b="1" dirty="0" smtClean="0"/>
              <a:t>Winter Steelhead Tags and Counts</a:t>
            </a:r>
            <a:endParaRPr lang="en-US" sz="2800" b="1" dirty="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2734" y="723768"/>
            <a:ext cx="6758532" cy="596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209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393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767"/>
          <a:stretch/>
        </p:blipFill>
        <p:spPr bwMode="auto">
          <a:xfrm>
            <a:off x="345724" y="1049808"/>
            <a:ext cx="8450572" cy="496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3110" name="Text Box 6"/>
          <p:cNvSpPr txBox="1">
            <a:spLocks noChangeArrowheads="1"/>
          </p:cNvSpPr>
          <p:nvPr/>
        </p:nvSpPr>
        <p:spPr bwMode="auto">
          <a:xfrm>
            <a:off x="1847850" y="228600"/>
            <a:ext cx="5448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2800" b="1" dirty="0"/>
              <a:t>Run Timing – Winter Steelhead</a:t>
            </a:r>
          </a:p>
        </p:txBody>
      </p:sp>
      <p:sp>
        <p:nvSpPr>
          <p:cNvPr id="2" name="Oval 1"/>
          <p:cNvSpPr/>
          <p:nvPr/>
        </p:nvSpPr>
        <p:spPr>
          <a:xfrm>
            <a:off x="2549236" y="3962400"/>
            <a:ext cx="5334000" cy="1027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496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91" b="3305"/>
          <a:stretch/>
        </p:blipFill>
        <p:spPr bwMode="auto">
          <a:xfrm>
            <a:off x="248845" y="914400"/>
            <a:ext cx="6700838" cy="5474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486811" y="352752"/>
            <a:ext cx="8170378" cy="461665"/>
          </a:xfrm>
          <a:prstGeom prst="rect">
            <a:avLst/>
          </a:prstGeom>
          <a:noFill/>
        </p:spPr>
        <p:txBody>
          <a:bodyPr wrap="none" rtlCol="0">
            <a:spAutoFit/>
          </a:bodyPr>
          <a:lstStyle/>
          <a:p>
            <a:r>
              <a:rPr lang="en-US" sz="2400" b="1" dirty="0" smtClean="0"/>
              <a:t>Winter Steelhead Escapement to Tributaries 2012-2014</a:t>
            </a:r>
            <a:endParaRPr lang="en-US" sz="2400" b="1" dirty="0"/>
          </a:p>
        </p:txBody>
      </p:sp>
      <p:sp>
        <p:nvSpPr>
          <p:cNvPr id="2" name="TextBox 1"/>
          <p:cNvSpPr txBox="1"/>
          <p:nvPr/>
        </p:nvSpPr>
        <p:spPr>
          <a:xfrm>
            <a:off x="5248964" y="1748070"/>
            <a:ext cx="1358064" cy="461665"/>
          </a:xfrm>
          <a:prstGeom prst="rect">
            <a:avLst/>
          </a:prstGeom>
          <a:noFill/>
        </p:spPr>
        <p:txBody>
          <a:bodyPr wrap="none" rtlCol="0">
            <a:spAutoFit/>
          </a:bodyPr>
          <a:lstStyle/>
          <a:p>
            <a:pPr algn="l"/>
            <a:r>
              <a:rPr lang="en-US" sz="1200" b="1" dirty="0" smtClean="0"/>
              <a:t>Range = 81-84%</a:t>
            </a:r>
          </a:p>
          <a:p>
            <a:pPr algn="l"/>
            <a:r>
              <a:rPr lang="en-US" sz="1200" b="1" dirty="0" smtClean="0"/>
              <a:t>Mean = 83%</a:t>
            </a:r>
            <a:endParaRPr lang="en-US" sz="1200" b="1" dirty="0"/>
          </a:p>
        </p:txBody>
      </p:sp>
      <p:sp>
        <p:nvSpPr>
          <p:cNvPr id="3" name="Rectangle 2"/>
          <p:cNvSpPr/>
          <p:nvPr/>
        </p:nvSpPr>
        <p:spPr>
          <a:xfrm>
            <a:off x="5248964" y="1748070"/>
            <a:ext cx="1290699" cy="461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949683" y="1367161"/>
            <a:ext cx="2187265" cy="1569660"/>
          </a:xfrm>
          <a:prstGeom prst="rect">
            <a:avLst/>
          </a:prstGeom>
          <a:noFill/>
        </p:spPr>
        <p:txBody>
          <a:bodyPr wrap="none" rtlCol="0">
            <a:spAutoFit/>
          </a:bodyPr>
          <a:lstStyle/>
          <a:p>
            <a:pPr algn="l"/>
            <a:r>
              <a:rPr lang="en-US" sz="2400" dirty="0" smtClean="0">
                <a:latin typeface="+mn-lt"/>
              </a:rPr>
              <a:t>Highest returns:</a:t>
            </a:r>
          </a:p>
          <a:p>
            <a:pPr marL="342900" indent="-342900" algn="l">
              <a:buAutoNum type="arabicParenR"/>
            </a:pPr>
            <a:r>
              <a:rPr lang="en-US" sz="2400" dirty="0" smtClean="0">
                <a:latin typeface="+mn-lt"/>
              </a:rPr>
              <a:t>Santiam</a:t>
            </a:r>
          </a:p>
          <a:p>
            <a:pPr marL="342900" indent="-342900" algn="l">
              <a:buAutoNum type="arabicParenR"/>
            </a:pPr>
            <a:r>
              <a:rPr lang="en-US" sz="2400" dirty="0" smtClean="0">
                <a:latin typeface="+mn-lt"/>
              </a:rPr>
              <a:t>Molalla</a:t>
            </a:r>
          </a:p>
          <a:p>
            <a:pPr marL="342900" indent="-342900" algn="l">
              <a:buAutoNum type="arabicParenR"/>
            </a:pPr>
            <a:r>
              <a:rPr lang="en-US" sz="2400" dirty="0" smtClean="0">
                <a:latin typeface="+mn-lt"/>
              </a:rPr>
              <a:t>Middle Fork</a:t>
            </a:r>
            <a:endParaRPr lang="en-US" sz="2400" dirty="0">
              <a:latin typeface="+mn-lt"/>
            </a:endParaRPr>
          </a:p>
        </p:txBody>
      </p:sp>
    </p:spTree>
    <p:extLst>
      <p:ext uri="{BB962C8B-B14F-4D97-AF65-F5344CB8AC3E}">
        <p14:creationId xmlns:p14="http://schemas.microsoft.com/office/powerpoint/2010/main" val="3462823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898031" y="76200"/>
            <a:ext cx="5347939" cy="461665"/>
          </a:xfrm>
          <a:prstGeom prst="rect">
            <a:avLst/>
          </a:prstGeom>
          <a:noFill/>
        </p:spPr>
        <p:txBody>
          <a:bodyPr wrap="none" rtlCol="0">
            <a:spAutoFit/>
          </a:bodyPr>
          <a:lstStyle/>
          <a:p>
            <a:r>
              <a:rPr lang="en-US" sz="2400" b="1" dirty="0" smtClean="0"/>
              <a:t>Fates of early-run </a:t>
            </a:r>
            <a:r>
              <a:rPr lang="en-US" sz="2400" b="1" dirty="0"/>
              <a:t>w</a:t>
            </a:r>
            <a:r>
              <a:rPr lang="en-US" sz="2400" b="1" dirty="0" smtClean="0"/>
              <a:t>inter </a:t>
            </a:r>
            <a:r>
              <a:rPr lang="en-US" sz="2400" b="1" dirty="0"/>
              <a:t>s</a:t>
            </a:r>
            <a:r>
              <a:rPr lang="en-US" sz="2400" b="1" dirty="0" smtClean="0"/>
              <a:t>teelhead </a:t>
            </a:r>
          </a:p>
        </p:txBody>
      </p:sp>
      <p:sp>
        <p:nvSpPr>
          <p:cNvPr id="4" name="TextBox 3"/>
          <p:cNvSpPr txBox="1"/>
          <p:nvPr/>
        </p:nvSpPr>
        <p:spPr>
          <a:xfrm>
            <a:off x="4447962" y="3544388"/>
            <a:ext cx="4702569" cy="2631490"/>
          </a:xfrm>
          <a:prstGeom prst="rect">
            <a:avLst/>
          </a:prstGeom>
          <a:noFill/>
        </p:spPr>
        <p:txBody>
          <a:bodyPr wrap="none" rtlCol="0">
            <a:spAutoFit/>
          </a:bodyPr>
          <a:lstStyle/>
          <a:p>
            <a:pPr marL="285750" indent="-137160" algn="l">
              <a:lnSpc>
                <a:spcPct val="150000"/>
              </a:lnSpc>
              <a:buFont typeface="Arial" panose="020B0604020202020204" pitchFamily="34" charset="0"/>
              <a:buChar char="•"/>
            </a:pPr>
            <a:r>
              <a:rPr lang="en-US" sz="2200" dirty="0" smtClean="0">
                <a:latin typeface="+mn-lt"/>
              </a:rPr>
              <a:t>Highest returns to Santiam &amp; Molalla</a:t>
            </a:r>
          </a:p>
          <a:p>
            <a:pPr marL="285750" indent="-137160" algn="l">
              <a:lnSpc>
                <a:spcPct val="150000"/>
              </a:lnSpc>
              <a:buFont typeface="Arial" panose="020B0604020202020204" pitchFamily="34" charset="0"/>
              <a:buChar char="•"/>
            </a:pPr>
            <a:r>
              <a:rPr lang="en-US" sz="2200" dirty="0" err="1" smtClean="0">
                <a:latin typeface="+mn-lt"/>
              </a:rPr>
              <a:t>Kelts</a:t>
            </a:r>
            <a:r>
              <a:rPr lang="en-US" sz="2200" dirty="0" smtClean="0">
                <a:latin typeface="+mn-lt"/>
              </a:rPr>
              <a:t> = 29% (all tagged)</a:t>
            </a:r>
          </a:p>
          <a:p>
            <a:pPr marL="285750" indent="-137160" algn="l">
              <a:lnSpc>
                <a:spcPct val="150000"/>
              </a:lnSpc>
              <a:buFont typeface="Arial" panose="020B0604020202020204" pitchFamily="34" charset="0"/>
              <a:buChar char="•"/>
            </a:pPr>
            <a:r>
              <a:rPr lang="en-US" sz="2200" dirty="0" err="1" smtClean="0">
                <a:latin typeface="+mn-lt"/>
              </a:rPr>
              <a:t>Kelts</a:t>
            </a:r>
            <a:r>
              <a:rPr lang="en-US" sz="2200" dirty="0" smtClean="0">
                <a:latin typeface="+mn-lt"/>
              </a:rPr>
              <a:t> = 56% (escaping to </a:t>
            </a:r>
            <a:r>
              <a:rPr lang="en-US" sz="2200" dirty="0" err="1" smtClean="0">
                <a:latin typeface="+mn-lt"/>
              </a:rPr>
              <a:t>tribs</a:t>
            </a:r>
            <a:r>
              <a:rPr lang="en-US" sz="2200" dirty="0" smtClean="0">
                <a:latin typeface="+mn-lt"/>
              </a:rPr>
              <a:t>.)</a:t>
            </a:r>
          </a:p>
          <a:p>
            <a:pPr marL="285750" indent="-137160" algn="l">
              <a:lnSpc>
                <a:spcPct val="150000"/>
              </a:lnSpc>
              <a:buFont typeface="Arial" panose="020B0604020202020204" pitchFamily="34" charset="0"/>
              <a:buChar char="•"/>
            </a:pPr>
            <a:r>
              <a:rPr lang="en-US" sz="2200" dirty="0">
                <a:latin typeface="+mn-lt"/>
              </a:rPr>
              <a:t>~50% did not escape to a tributary</a:t>
            </a:r>
          </a:p>
          <a:p>
            <a:pPr marL="285750" indent="-137160" algn="l">
              <a:lnSpc>
                <a:spcPct val="150000"/>
              </a:lnSpc>
              <a:buFont typeface="Arial" panose="020B0604020202020204" pitchFamily="34" charset="0"/>
              <a:buChar char="•"/>
            </a:pPr>
            <a:endParaRPr lang="en-US" sz="2200" dirty="0">
              <a:latin typeface="+mn-lt"/>
            </a:endParaRPr>
          </a:p>
        </p:txBody>
      </p:sp>
      <p:pic>
        <p:nvPicPr>
          <p:cNvPr id="42803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121" r="1731" b="3313"/>
          <a:stretch/>
        </p:blipFill>
        <p:spPr bwMode="auto">
          <a:xfrm>
            <a:off x="152400" y="3124200"/>
            <a:ext cx="4427751" cy="3642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80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1887" y="537865"/>
            <a:ext cx="6564314" cy="247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249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29888</TotalTime>
  <Words>2728</Words>
  <Application>Microsoft Office PowerPoint</Application>
  <PresentationFormat>On-screen Show (4:3)</PresentationFormat>
  <Paragraphs>452</Paragraphs>
  <Slides>32</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SPW 12.0 Graph</vt:lpstr>
      <vt:lpstr>Migration Behavior and Distribution of Winter and Summer Steelhead Radio-tagged at Willamette Falls Dam  2012-2014  </vt:lpstr>
      <vt:lpstr>Radio-Tagged Steelhead at Willamette Falls</vt:lpstr>
      <vt:lpstr>PowerPoint Presentation</vt:lpstr>
      <vt:lpstr>Results - Environmental Data</vt:lpstr>
      <vt:lpstr>Steelhead Run Sizes </vt:lpstr>
      <vt:lpstr>PowerPoint Presentation</vt:lpstr>
      <vt:lpstr>PowerPoint Presentation</vt:lpstr>
      <vt:lpstr>PowerPoint Presentation</vt:lpstr>
      <vt:lpstr>PowerPoint Presentation</vt:lpstr>
      <vt:lpstr>PowerPoint Presentation</vt:lpstr>
      <vt:lpstr>PowerPoint Presentation</vt:lpstr>
      <vt:lpstr>2012-2013 Winter Steelhead Life Histories</vt:lpstr>
      <vt:lpstr>PowerPoint Presentation</vt:lpstr>
      <vt:lpstr>Summer Steelhead Tags and Counts</vt:lpstr>
      <vt:lpstr>PowerPoint Presentation</vt:lpstr>
      <vt:lpstr>PowerPoint Presentation</vt:lpstr>
      <vt:lpstr>PowerPoint Presentation</vt:lpstr>
      <vt:lpstr>PowerPoint Presentation</vt:lpstr>
      <vt:lpstr>Winter/Summer Spatial Overlap</vt:lpstr>
      <vt:lpstr>Winter/Summer Spatial Overlap</vt:lpstr>
      <vt:lpstr>Winter/Summer Spatial Overlap</vt:lpstr>
      <vt:lpstr>Winter-Summer Temporal Overlap</vt:lpstr>
      <vt:lpstr>Genetic Stock Identification (GSI)</vt:lpstr>
      <vt:lpstr>Recycled Summer Steelhead Below Foster and Dexter Dams: 2012-2014</vt:lpstr>
      <vt:lpstr>PowerPoint Presentation</vt:lpstr>
      <vt:lpstr>Fates of Recycled Summer Steelhead &lt; Dexter Dam</vt:lpstr>
      <vt:lpstr>PowerPoint Presentation</vt:lpstr>
      <vt:lpstr>Conclusions: Willamette Falls Tagging</vt:lpstr>
      <vt:lpstr>Conclusions: Recycled Steelhead Tagging</vt:lpstr>
      <vt:lpstr>Acknowledgments</vt:lpstr>
      <vt:lpstr>PowerPoint Presentation</vt:lpstr>
      <vt:lpstr>PowerPoint Presentation</vt:lpstr>
    </vt:vector>
  </TitlesOfParts>
  <Company>University of Idaho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 Erdman</dc:creator>
  <cp:lastModifiedBy>FERL</cp:lastModifiedBy>
  <cp:revision>969</cp:revision>
  <cp:lastPrinted>2015-02-09T20:23:01Z</cp:lastPrinted>
  <dcterms:created xsi:type="dcterms:W3CDTF">2010-09-29T02:47:26Z</dcterms:created>
  <dcterms:modified xsi:type="dcterms:W3CDTF">2015-02-10T05:49:59Z</dcterms:modified>
</cp:coreProperties>
</file>